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66" r:id="rId2"/>
    <p:sldId id="256" r:id="rId3"/>
    <p:sldId id="268" r:id="rId4"/>
    <p:sldId id="267" r:id="rId5"/>
    <p:sldId id="259" r:id="rId6"/>
    <p:sldId id="260" r:id="rId7"/>
    <p:sldId id="262" r:id="rId8"/>
    <p:sldId id="263" r:id="rId9"/>
    <p:sldId id="264" r:id="rId10"/>
    <p:sldId id="261" r:id="rId11"/>
    <p:sldId id="257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822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E2EDD3-99E7-4919-B8A6-3713621683CA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054DE928-7C9C-4E53-9274-F66699E571EB}" type="pres">
      <dgm:prSet presAssocID="{0AE2EDD3-99E7-4919-B8A6-3713621683CA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3AF4642B-7F07-4550-960A-7BDB75FEE35A}" type="presOf" srcId="{0AE2EDD3-99E7-4919-B8A6-3713621683CA}" destId="{054DE928-7C9C-4E53-9274-F66699E571EB}" srcOrd="0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5517232"/>
            <a:ext cx="5288632" cy="85226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</a:rPr>
              <a:t>Подготовили</a:t>
            </a:r>
            <a:r>
              <a:rPr lang="ru-RU" sz="2300" dirty="0">
                <a:solidFill>
                  <a:schemeClr val="tx2">
                    <a:lumMod val="75000"/>
                  </a:schemeClr>
                </a:solidFill>
              </a:rPr>
              <a:t>: инструктор по физической 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</a:rPr>
              <a:t>культуре</a:t>
            </a:r>
            <a:r>
              <a:rPr lang="ru-RU" sz="23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tx2">
                    <a:lumMod val="75000"/>
                  </a:schemeClr>
                </a:solidFill>
              </a:rPr>
              <a:t>КармышкинД.А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</a:rPr>
              <a:t>.;</a:t>
            </a:r>
          </a:p>
          <a:p>
            <a:pPr algn="ctr"/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08720"/>
            <a:ext cx="7772400" cy="1800200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endParaRPr lang="ru-RU" sz="5400" b="1" i="1" dirty="0"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768752" cy="253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24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42122" y="18075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3689572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466" y="2348880"/>
            <a:ext cx="5590464" cy="3529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5421"/>
            <a:ext cx="6858645" cy="1551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60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280566191"/>
              </p:ext>
            </p:extLst>
          </p:nvPr>
        </p:nvGraphicFramePr>
        <p:xfrm>
          <a:off x="323528" y="2852936"/>
          <a:ext cx="3890912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6156176" y="5013176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76873"/>
            <a:ext cx="5832648" cy="345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76673"/>
            <a:ext cx="6480720" cy="201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21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548680"/>
            <a:ext cx="2664295" cy="648072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ВЫВОД: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052736"/>
            <a:ext cx="85689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smtClean="0">
                <a:ea typeface="Times New Roman"/>
                <a:cs typeface="Times New Roman"/>
              </a:rPr>
              <a:t>      С </a:t>
            </a:r>
            <a:r>
              <a:rPr lang="ru-RU" dirty="0">
                <a:ea typeface="Times New Roman"/>
                <a:cs typeface="Times New Roman"/>
              </a:rPr>
              <a:t>учетом успехов и проблем, возникших в минувшем учебном году, намечены следующие задачи при построении программы индивидуального сопровождения физического развития и оздоровления детей на 2015 -2016 учебный год</a:t>
            </a:r>
            <a:r>
              <a:rPr lang="ru-RU" dirty="0">
                <a:ea typeface="Times New Roman"/>
                <a:cs typeface="Times New Roman"/>
              </a:rPr>
              <a:t>: </a:t>
            </a:r>
            <a:endParaRPr lang="ru-RU" dirty="0" smtClean="0">
              <a:ea typeface="Times New Roman"/>
              <a:cs typeface="Times New Roman"/>
            </a:endParaRPr>
          </a:p>
          <a:p>
            <a:endParaRPr lang="ru-RU" dirty="0">
              <a:ea typeface="Times New Roman"/>
              <a:cs typeface="Times New Roman"/>
            </a:endParaRPr>
          </a:p>
          <a:p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1</a:t>
            </a:r>
            <a:r>
              <a:rPr lang="ru-RU" b="1" dirty="0">
                <a:solidFill>
                  <a:srgbClr val="0070C0"/>
                </a:solidFill>
                <a:ea typeface="Times New Roman"/>
                <a:cs typeface="Times New Roman"/>
              </a:rPr>
              <a:t>. Взаимодействие</a:t>
            </a:r>
            <a:r>
              <a:rPr lang="ru-RU" b="1" dirty="0">
                <a:solidFill>
                  <a:srgbClr val="00B0F0"/>
                </a:solidFill>
                <a:ea typeface="Times New Roman"/>
                <a:cs typeface="Times New Roman"/>
              </a:rPr>
              <a:t>.</a:t>
            </a:r>
          </a:p>
          <a:p>
            <a:r>
              <a:rPr lang="ru-RU" dirty="0">
                <a:ea typeface="Times New Roman"/>
                <a:cs typeface="Times New Roman"/>
              </a:rPr>
              <a:t>•	</a:t>
            </a:r>
            <a:r>
              <a:rPr lang="ru-RU" dirty="0">
                <a:solidFill>
                  <a:srgbClr val="FF0000"/>
                </a:solidFill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B0F0"/>
                </a:solidFill>
                <a:ea typeface="Times New Roman"/>
                <a:cs typeface="Times New Roman"/>
              </a:rPr>
              <a:t>Условием успешной реализации программы индивидуального сопровождения физического развития и оздоровления детей является –постоянный и тесный контакт воспитателя с медицинскими работниками, инструкторами ф/к, узкими специалистами и родителями.</a:t>
            </a:r>
          </a:p>
          <a:p>
            <a:endParaRPr lang="ru-RU" dirty="0">
              <a:ea typeface="Times New Roman"/>
              <a:cs typeface="Times New Roman"/>
            </a:endParaRPr>
          </a:p>
          <a:p>
            <a:endParaRPr lang="ru-RU" dirty="0">
              <a:ea typeface="Times New Roman"/>
              <a:cs typeface="Times New Roman"/>
            </a:endParaRPr>
          </a:p>
          <a:p>
            <a:r>
              <a:rPr lang="ru-RU" b="1" dirty="0" smtClean="0"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70C0"/>
                </a:solidFill>
                <a:ea typeface="Times New Roman"/>
                <a:cs typeface="Times New Roman"/>
              </a:rPr>
              <a:t>2. Работа с родителями.    </a:t>
            </a:r>
          </a:p>
          <a:p>
            <a:r>
              <a:rPr lang="ru-RU" dirty="0">
                <a:ea typeface="Times New Roman"/>
                <a:cs typeface="Times New Roman"/>
              </a:rPr>
              <a:t>•</a:t>
            </a:r>
            <a:r>
              <a:rPr lang="ru-RU" dirty="0">
                <a:solidFill>
                  <a:srgbClr val="00B0F0"/>
                </a:solidFill>
                <a:ea typeface="Times New Roman"/>
                <a:cs typeface="Times New Roman"/>
              </a:rPr>
              <a:t>	 В работе с родителями необходимо добиваться выполнения единых требований к режиму дня в семье и дошкольном учреждении. Родителям нужно разъяснять значимость проводимых в дошкольном учреждении оздоровительных мер для здоровья детей; следует привлекать родителей для участия в совместных образовательно - оздоровительных мероприятиях. 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400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1412776"/>
            <a:ext cx="7262192" cy="194421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СПАСИБО ЗА ВНИМАНИЕ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086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512168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002060"/>
                </a:solidFill>
                <a:effectLst/>
                <a:latin typeface="Monotype Corsiva" pitchFamily="66" charset="0"/>
              </a:rPr>
              <a:t>Актуальность оздоровительной работы в ДОУ.</a:t>
            </a:r>
            <a:endParaRPr lang="ru-RU" sz="4000" b="1" dirty="0">
              <a:solidFill>
                <a:srgbClr val="002060"/>
              </a:solidFill>
              <a:effectLst/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1922" y="4725144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solidFill>
                <a:srgbClr val="212745">
                  <a:lumMod val="75000"/>
                </a:srgbClr>
              </a:solidFill>
              <a:latin typeface="Times New Roman"/>
              <a:ea typeface="Times New Roman"/>
            </a:endParaRPr>
          </a:p>
          <a:p>
            <a:pPr algn="ctr"/>
            <a:endParaRPr lang="ru-RU" sz="2000" dirty="0">
              <a:solidFill>
                <a:srgbClr val="212745">
                  <a:lumMod val="75000"/>
                </a:srgbClr>
              </a:solidFill>
              <a:latin typeface="Times New Roman"/>
            </a:endParaRPr>
          </a:p>
          <a:p>
            <a:pPr algn="ctr"/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84377"/>
            <a:ext cx="8395897" cy="45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30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332656"/>
            <a:ext cx="79928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 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1.</a:t>
            </a:r>
            <a:r>
              <a:rPr lang="ru-RU" sz="2800" dirty="0" smtClean="0"/>
              <a:t>    </a:t>
            </a:r>
            <a:r>
              <a:rPr lang="ru-RU" sz="2800" dirty="0" smtClean="0">
                <a:solidFill>
                  <a:srgbClr val="002060"/>
                </a:solidFill>
              </a:rPr>
              <a:t>Взаимодействие с мед. персоналом в рамках медико-педагогического контроля.</a:t>
            </a:r>
          </a:p>
          <a:p>
            <a:pPr algn="ctr"/>
            <a:endParaRPr lang="ru-RU" sz="2800" dirty="0" smtClean="0">
              <a:solidFill>
                <a:srgbClr val="002060"/>
              </a:solidFill>
            </a:endParaRPr>
          </a:p>
          <a:p>
            <a:pPr algn="ctr"/>
            <a:endParaRPr lang="ru-RU" sz="28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56" y="1484784"/>
            <a:ext cx="845746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967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507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996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pPr marL="0" indent="0" algn="ctr">
              <a:buNone/>
            </a:pP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040858"/>
            <a:ext cx="8820472" cy="315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11125" indent="457200" algn="ctr">
              <a:lnSpc>
                <a:spcPct val="150000"/>
              </a:lnSpc>
              <a:spcAft>
                <a:spcPts val="0"/>
              </a:spcAft>
            </a:pPr>
            <a:endParaRPr lang="ru-RU" sz="1100" b="1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8786"/>
            <a:ext cx="8280920" cy="4390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88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 smtClean="0">
                <a:solidFill>
                  <a:srgbClr val="002060"/>
                </a:solidFill>
                <a:effectLst/>
              </a:rPr>
              <a:t>2.  </a:t>
            </a:r>
            <a:r>
              <a:rPr lang="ru-RU" sz="2800" dirty="0">
                <a:solidFill>
                  <a:srgbClr val="002060"/>
                </a:solidFill>
                <a:effectLst/>
              </a:rPr>
              <a:t>Взаимодействие  с воспитателями и родителями с целью повышения их грамотности в вопросах оздоровления и физического развития детей дошкольного возраста:     </a:t>
            </a:r>
            <a:r>
              <a:rPr lang="ru-RU" sz="2800" dirty="0">
                <a:effectLst/>
              </a:rPr>
              <a:t>       </a:t>
            </a:r>
            <a:br>
              <a:rPr lang="ru-RU" sz="2800" dirty="0">
                <a:effectLst/>
              </a:rPr>
            </a:br>
            <a:endParaRPr lang="ru-RU" sz="28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2060848"/>
            <a:ext cx="5688632" cy="3384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532130" algn="l"/>
              </a:tabLst>
            </a:pP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  <a:cs typeface="Times New Roman"/>
              </a:rPr>
              <a:t>консультации для педагогов и родителей;</a:t>
            </a:r>
            <a:endParaRPr lang="ru-RU" sz="1400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532130" algn="l"/>
              </a:tabLst>
            </a:pP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  <a:cs typeface="Times New Roman"/>
              </a:rPr>
              <a:t>выступление на </a:t>
            </a:r>
            <a:r>
              <a:rPr lang="ru-RU" dirty="0" err="1">
                <a:solidFill>
                  <a:srgbClr val="0F243E"/>
                </a:solidFill>
                <a:latin typeface="Times New Roman"/>
                <a:ea typeface="Times New Roman"/>
                <a:cs typeface="Times New Roman"/>
              </a:rPr>
              <a:t>педчасе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1400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532130" algn="l"/>
              </a:tabLst>
            </a:pP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  <a:cs typeface="Times New Roman"/>
              </a:rPr>
              <a:t>проведение открытых занятий;</a:t>
            </a:r>
            <a:endParaRPr lang="ru-RU" sz="1400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532130" algn="l"/>
              </a:tabLst>
            </a:pP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  <a:cs typeface="Times New Roman"/>
              </a:rPr>
              <a:t>осуществление врачебно-педагогического контроля;</a:t>
            </a:r>
            <a:endParaRPr lang="ru-RU" sz="1400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532130" algn="l"/>
              </a:tabLst>
            </a:pPr>
            <a:r>
              <a:rPr lang="ru-RU" dirty="0" err="1">
                <a:solidFill>
                  <a:srgbClr val="0F243E"/>
                </a:solidFill>
                <a:latin typeface="Times New Roman"/>
                <a:ea typeface="Times New Roman"/>
                <a:cs typeface="Times New Roman"/>
              </a:rPr>
              <a:t>рекомендации,беседы,пояснения</a:t>
            </a: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  <a:cs typeface="Times New Roman"/>
              </a:rPr>
              <a:t> для родителей и педагогов;</a:t>
            </a:r>
            <a:endParaRPr lang="ru-RU" sz="1400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532130" algn="l"/>
              </a:tabLst>
            </a:pP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  <a:cs typeface="Times New Roman"/>
              </a:rPr>
              <a:t>разработка с воспитателями материалов для работы с родителями.</a:t>
            </a:r>
            <a:r>
              <a:rPr lang="ru-RU" dirty="0">
                <a:ea typeface="Times New Roman"/>
                <a:cs typeface="Times New Roman"/>
              </a:rPr>
              <a:t> </a:t>
            </a:r>
            <a:endParaRPr lang="ru-RU" sz="1400" dirty="0"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  <a:tabLst>
                <a:tab pos="532130" algn="l"/>
              </a:tabLst>
            </a:pPr>
            <a:r>
              <a:rPr lang="ru-RU" dirty="0">
                <a:solidFill>
                  <a:srgbClr val="0F243E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32130" algn="l"/>
              </a:tabLs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    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7880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296144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 smtClean="0">
                <a:effectLst/>
              </a:rPr>
              <a:t>        </a:t>
            </a:r>
            <a:r>
              <a:rPr lang="ru-RU" sz="2800" dirty="0" smtClean="0">
                <a:solidFill>
                  <a:srgbClr val="002060"/>
                </a:solidFill>
                <a:effectLst/>
              </a:rPr>
              <a:t>Индивидуальное </a:t>
            </a:r>
            <a:r>
              <a:rPr lang="ru-RU" sz="2800" dirty="0">
                <a:solidFill>
                  <a:srgbClr val="002060"/>
                </a:solidFill>
                <a:effectLst/>
              </a:rPr>
              <a:t>сопровождение в рамках </a:t>
            </a:r>
            <a:br>
              <a:rPr lang="ru-RU" sz="2800" dirty="0">
                <a:solidFill>
                  <a:srgbClr val="002060"/>
                </a:solidFill>
                <a:effectLst/>
              </a:rPr>
            </a:br>
            <a:r>
              <a:rPr lang="ru-RU" sz="2800" dirty="0">
                <a:solidFill>
                  <a:srgbClr val="002060"/>
                </a:solidFill>
                <a:effectLst/>
              </a:rPr>
              <a:t>оздоровительной работы инструктора </a:t>
            </a:r>
            <a:r>
              <a:rPr lang="ru-RU" sz="2800" dirty="0" smtClean="0">
                <a:solidFill>
                  <a:srgbClr val="002060"/>
                </a:solidFill>
                <a:effectLst/>
              </a:rPr>
              <a:t>ф/к(плавани</a:t>
            </a:r>
            <a:r>
              <a:rPr lang="ru-RU" sz="2800" dirty="0" smtClean="0">
                <a:effectLst/>
              </a:rPr>
              <a:t>е</a:t>
            </a:r>
            <a:r>
              <a:rPr lang="ru-RU" sz="3200" dirty="0">
                <a:effectLst/>
              </a:rPr>
              <a:t>)</a:t>
            </a:r>
            <a:br>
              <a:rPr lang="ru-RU" sz="3200" dirty="0">
                <a:effectLst/>
              </a:rPr>
            </a:br>
            <a:r>
              <a:rPr lang="ru-RU" sz="3200" dirty="0">
                <a:effectLst/>
              </a:rPr>
              <a:t> </a:t>
            </a:r>
            <a:br>
              <a:rPr lang="ru-RU" sz="3200" dirty="0">
                <a:effectLst/>
              </a:rPr>
            </a:br>
            <a:endParaRPr lang="ru-RU" sz="3200" b="1" dirty="0">
              <a:solidFill>
                <a:schemeClr val="tx2">
                  <a:lumMod val="75000"/>
                </a:schemeClr>
              </a:solidFill>
              <a:effectLst/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49" y="1568759"/>
            <a:ext cx="8296826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115616" y="3896995"/>
            <a:ext cx="7481574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32130" algn="l"/>
              </a:tabLst>
            </a:pPr>
            <a:r>
              <a:rPr lang="ru-RU" sz="2400" b="1" i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РАССМОТРИМ НЕКОТОРЫЕ </a:t>
            </a:r>
            <a:r>
              <a:rPr lang="ru-RU" sz="2400" b="1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ФОРМЫ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ОЗДОРОВИТЕЛЬНОЙ </a:t>
            </a:r>
            <a:r>
              <a:rPr lang="ru-RU" sz="2400" b="1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РАБОТЫ В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ДОУ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32130" algn="l"/>
              </a:tabLst>
            </a:pPr>
            <a:endParaRPr lang="ru-RU" sz="2400" b="1" i="1" dirty="0">
              <a:solidFill>
                <a:srgbClr val="0F243E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32130" algn="l"/>
              </a:tabLst>
            </a:pPr>
            <a:endParaRPr lang="ru-RU" sz="1200" b="1" i="1" dirty="0" smtClean="0">
              <a:solidFill>
                <a:srgbClr val="0F243E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32130" algn="l"/>
              </a:tabLst>
            </a:pPr>
            <a:endParaRPr lang="ru-RU" sz="1200" b="1" i="1" dirty="0">
              <a:solidFill>
                <a:srgbClr val="0F243E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32130" algn="l"/>
              </a:tabLst>
            </a:pPr>
            <a:endParaRPr lang="ru-RU" sz="1200" b="1" i="1" dirty="0" smtClean="0">
              <a:solidFill>
                <a:srgbClr val="0F243E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32130" algn="l"/>
              </a:tabLst>
            </a:pPr>
            <a:endParaRPr lang="ru-RU" sz="1200" b="1" i="1" dirty="0">
              <a:solidFill>
                <a:srgbClr val="0F243E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32130" algn="l"/>
              </a:tabLst>
            </a:pPr>
            <a:endParaRPr lang="ru-RU" sz="1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32130" algn="l"/>
              </a:tabLst>
            </a:pPr>
            <a:endParaRPr lang="ru-RU" sz="1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382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046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2574" y="196915"/>
            <a:ext cx="4171195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11125" algn="ctr">
              <a:lnSpc>
                <a:spcPct val="150000"/>
              </a:lnSpc>
              <a:spcAft>
                <a:spcPts val="0"/>
              </a:spcAft>
            </a:pPr>
            <a:r>
              <a:rPr lang="ru-RU" smtClean="0">
                <a:latin typeface="Times New Roman"/>
                <a:ea typeface="Times New Roman"/>
              </a:rPr>
              <a:t>.</a:t>
            </a:r>
            <a:endParaRPr lang="ru-RU" sz="11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00" y="2051050"/>
            <a:ext cx="4895264" cy="363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95536" y="437564"/>
            <a:ext cx="828092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Двигательная активность в водной среде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время занятия;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нагрузка;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подбор физ. упражнений;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эмоциональный фон занятия.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76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32656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32078" y="3326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09813"/>
            <a:ext cx="5760640" cy="363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5"/>
            <a:ext cx="777686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82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442</TotalTime>
  <Words>159</Words>
  <Application>Microsoft Office PowerPoint</Application>
  <PresentationFormat>Экран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Актуальность оздоровительной работы в ДОУ.</vt:lpstr>
      <vt:lpstr>Презентация PowerPoint</vt:lpstr>
      <vt:lpstr>Презентация PowerPoint</vt:lpstr>
      <vt:lpstr>Презентация PowerPoint</vt:lpstr>
      <vt:lpstr>2.  Взаимодействие  с воспитателями и родителями с целью повышения их грамотности в вопросах оздоровления и физического развития детей дошкольного возраста:             </vt:lpstr>
      <vt:lpstr>        Индивидуальное сопровождение в рамках  оздоровительной работы инструктора ф/к(плавание)   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ВЫВОД: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 И СПОРТ – ВОТ НАШ ОПЛОТ!</dc:title>
  <dc:creator>User</dc:creator>
  <cp:lastModifiedBy>$$$</cp:lastModifiedBy>
  <cp:revision>48</cp:revision>
  <dcterms:created xsi:type="dcterms:W3CDTF">2014-04-15T05:24:35Z</dcterms:created>
  <dcterms:modified xsi:type="dcterms:W3CDTF">2015-11-23T09:46:17Z</dcterms:modified>
</cp:coreProperties>
</file>