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310" r:id="rId2"/>
    <p:sldId id="306" r:id="rId3"/>
    <p:sldId id="297" r:id="rId4"/>
    <p:sldId id="301" r:id="rId5"/>
    <p:sldId id="302" r:id="rId6"/>
    <p:sldId id="286" r:id="rId7"/>
    <p:sldId id="287" r:id="rId8"/>
    <p:sldId id="307" r:id="rId9"/>
    <p:sldId id="285" r:id="rId10"/>
    <p:sldId id="288" r:id="rId11"/>
    <p:sldId id="275" r:id="rId12"/>
    <p:sldId id="282" r:id="rId13"/>
    <p:sldId id="283" r:id="rId14"/>
    <p:sldId id="290" r:id="rId15"/>
    <p:sldId id="299" r:id="rId16"/>
    <p:sldId id="309" r:id="rId17"/>
    <p:sldId id="284" r:id="rId18"/>
    <p:sldId id="311" r:id="rId19"/>
    <p:sldId id="312" r:id="rId20"/>
    <p:sldId id="313" r:id="rId21"/>
    <p:sldId id="314" r:id="rId22"/>
    <p:sldId id="277" r:id="rId23"/>
    <p:sldId id="260" r:id="rId24"/>
    <p:sldId id="308" r:id="rId2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>
        <p:scale>
          <a:sx n="60" d="100"/>
          <a:sy n="60" d="100"/>
        </p:scale>
        <p:origin x="-1842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5357262564046559E-2"/>
          <c:y val="6.474829240363858E-2"/>
          <c:w val="0.61111111111111116"/>
          <c:h val="0.802840037731644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 гр.здоровья</c:v>
                </c:pt>
              </c:strCache>
            </c:strRef>
          </c:tx>
          <c:spPr>
            <a:solidFill>
              <a:schemeClr val="accent1"/>
            </a:solidFill>
            <a:ln w="150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2011-2012 уч.год</c:v>
                </c:pt>
                <c:pt idx="2">
                  <c:v>2012-2013уч.год</c:v>
                </c:pt>
                <c:pt idx="4">
                  <c:v>2013-2014 уч.год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</c:v>
                </c:pt>
                <c:pt idx="2">
                  <c:v>23.5</c:v>
                </c:pt>
                <c:pt idx="4">
                  <c:v>34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II гр.здоровья</c:v>
                </c:pt>
              </c:strCache>
            </c:strRef>
          </c:tx>
          <c:spPr>
            <a:solidFill>
              <a:schemeClr val="accent2"/>
            </a:solidFill>
            <a:ln w="1500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Sheet1!$B$1:$F$1</c:f>
              <c:strCache>
                <c:ptCount val="5"/>
                <c:pt idx="0">
                  <c:v>2011-2012 уч.год</c:v>
                </c:pt>
                <c:pt idx="2">
                  <c:v>2012-2013уч.год</c:v>
                </c:pt>
                <c:pt idx="4">
                  <c:v>2013-2014 уч.год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72</c:v>
                </c:pt>
                <c:pt idx="2">
                  <c:v>66</c:v>
                </c:pt>
                <c:pt idx="4">
                  <c:v>62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III гр.здоровья</c:v>
                </c:pt>
              </c:strCache>
            </c:strRef>
          </c:tx>
          <c:spPr>
            <a:solidFill>
              <a:schemeClr val="hlink"/>
            </a:solidFill>
            <a:ln w="15000">
              <a:solidFill>
                <a:schemeClr val="tx1"/>
              </a:solidFill>
              <a:prstDash val="solid"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2011-2012 уч.год</c:v>
                </c:pt>
                <c:pt idx="2">
                  <c:v>2012-2013уч.год</c:v>
                </c:pt>
                <c:pt idx="4">
                  <c:v>2013-2014 уч.год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10</c:v>
                </c:pt>
                <c:pt idx="2">
                  <c:v>10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2679808"/>
        <c:axId val="72696192"/>
        <c:axId val="0"/>
      </c:bar3DChart>
      <c:catAx>
        <c:axId val="7267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low"/>
        <c:crossAx val="72696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72696192"/>
        <c:scaling>
          <c:orientation val="minMax"/>
        </c:scaling>
        <c:delete val="0"/>
        <c:axPos val="l"/>
        <c:majorGridlines>
          <c:spPr>
            <a:ln w="375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75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56" b="1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2679808"/>
        <c:crosses val="autoZero"/>
        <c:crossBetween val="between"/>
      </c:valAx>
      <c:spPr>
        <a:noFill/>
        <a:ln w="30001">
          <a:noFill/>
        </a:ln>
      </c:spPr>
    </c:plotArea>
    <c:legend>
      <c:legendPos val="r"/>
      <c:layout>
        <c:manualLayout>
          <c:xMode val="edge"/>
          <c:yMode val="edge"/>
          <c:x val="0.69841269841269837"/>
          <c:y val="0.37410071942446044"/>
          <c:w val="0.29523809523809524"/>
          <c:h val="0.25419664268585129"/>
        </c:manualLayout>
      </c:layout>
      <c:overlay val="0"/>
      <c:spPr>
        <a:noFill/>
        <a:ln w="3750">
          <a:solidFill>
            <a:schemeClr val="tx1"/>
          </a:solidFill>
          <a:prstDash val="solid"/>
        </a:ln>
      </c:spPr>
      <c:txPr>
        <a:bodyPr/>
        <a:lstStyle/>
        <a:p>
          <a:pPr>
            <a:defRPr sz="1978" b="1" i="0" u="none" strike="noStrike" baseline="0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56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3"/>
          </a:fgClr>
          <a:bgClr>
            <a:schemeClr val="accent4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11/23/2015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45720" indent="0" algn="ctr">
              <a:buNone/>
            </a:pP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45720" indent="0" algn="ctr">
              <a:buNone/>
            </a:pPr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К ОЛИМПИЙСКОМУ ЗДОРОВЬЮ ВСЕЙ СЕМЬЕЙ!</a:t>
            </a:r>
          </a:p>
          <a:p>
            <a:pPr marL="45720" indent="0" algn="ctr">
              <a:buNone/>
            </a:pPr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45720" indent="0" algn="ctr">
              <a:buNone/>
            </a:pPr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marL="45720" indent="0" algn="r">
              <a:buNone/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</a:t>
            </a:r>
          </a:p>
          <a:p>
            <a:pPr marL="45720" indent="0" algn="r">
              <a:buNone/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образовательное учреждение  детский сад </a:t>
            </a:r>
          </a:p>
          <a:p>
            <a:pPr marL="45720" indent="0" algn="r">
              <a:buNone/>
            </a:pPr>
            <a:r>
              <a:rPr lang="ru-RU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комбинированного вида №14 «Золотой ключик»</a:t>
            </a:r>
          </a:p>
          <a:p>
            <a:pPr algn="r"/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  <a:p>
            <a:pPr algn="ctr"/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1260" cy="1512167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ПРОЕКТ по формированию здорового образа жизни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7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1268760"/>
            <a:ext cx="7543800" cy="453650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>
                <a:solidFill>
                  <a:schemeClr val="accent4"/>
                </a:solidFill>
                <a:effectLst/>
                <a:latin typeface="Monotype Corsiva" pitchFamily="66" charset="0"/>
              </a:rPr>
              <a:t>Пользователи результата проекта: </a:t>
            </a:r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Родители</a:t>
            </a:r>
            <a:r>
              <a:rPr lang="ru-RU" sz="3200" dirty="0">
                <a:solidFill>
                  <a:schemeClr val="tx1"/>
                </a:solidFill>
                <a:effectLst/>
              </a:rPr>
              <a:t>, воспитанники и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педагоги   </a:t>
            </a:r>
            <a:r>
              <a:rPr lang="ru-RU" sz="3200" dirty="0">
                <a:solidFill>
                  <a:schemeClr val="tx1"/>
                </a:solidFill>
                <a:effectLst/>
              </a:rPr>
              <a:t>МБДОУ д/с №14 «Золотой ключик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»; 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воспитанники </a:t>
            </a:r>
            <a:r>
              <a:rPr lang="ru-RU" sz="3200" dirty="0">
                <a:solidFill>
                  <a:schemeClr val="tx1"/>
                </a:solidFill>
                <a:effectLst/>
              </a:rPr>
              <a:t>дошкольных групп 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МБОУ СОШ </a:t>
            </a:r>
            <a:r>
              <a:rPr lang="ru-RU" sz="3200" dirty="0">
                <a:solidFill>
                  <a:schemeClr val="tx1"/>
                </a:solidFill>
                <a:effectLst/>
              </a:rPr>
              <a:t>№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40;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</a:rPr>
              <a:t> неорганизованные дети микрорайона «Новый- 2»;</a:t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</a:rPr>
              <a:t>ДОУ Г. Белгорода.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tx1"/>
                </a:solidFill>
                <a:effectLst/>
              </a:rPr>
            </a:br>
            <a:r>
              <a:rPr lang="ru-RU" sz="3200" dirty="0">
                <a:solidFill>
                  <a:srgbClr val="002060"/>
                </a:solidFill>
                <a:effectLst/>
              </a:rPr>
              <a:t/>
            </a:r>
            <a:br>
              <a:rPr lang="ru-RU" sz="3200" dirty="0">
                <a:solidFill>
                  <a:srgbClr val="002060"/>
                </a:solidFill>
                <a:effectLst/>
              </a:rPr>
            </a:b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9455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46" name="Group 1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819607"/>
              </p:ext>
            </p:extLst>
          </p:nvPr>
        </p:nvGraphicFramePr>
        <p:xfrm>
          <a:off x="467544" y="2204864"/>
          <a:ext cx="8280920" cy="3453778"/>
        </p:xfrm>
        <a:graphic>
          <a:graphicData uri="http://schemas.openxmlformats.org/drawingml/2006/table">
            <a:tbl>
              <a:tblPr/>
              <a:tblGrid>
                <a:gridCol w="437426"/>
                <a:gridCol w="3769806"/>
                <a:gridCol w="1035901"/>
                <a:gridCol w="1737410"/>
                <a:gridCol w="1300377"/>
              </a:tblGrid>
              <a:tr h="4572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проекта, 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Бюджетные источники</a:t>
                      </a: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Внебюджетные источники</a:t>
                      </a: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Местный</a:t>
                      </a: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по реконструкции мини -стадиона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Работы по реконструкции спортивной площадки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168 000 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Оснащение сенсорной комнаты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20 000</a:t>
                      </a:r>
                    </a:p>
                  </a:txBody>
                  <a:tcPr marL="36000" marR="7199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91441" marR="91441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388 000</a:t>
                      </a:r>
                    </a:p>
                  </a:txBody>
                  <a:tcPr marL="36000" marR="71993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168 000</a:t>
                      </a: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220 000</a:t>
                      </a:r>
                    </a:p>
                  </a:txBody>
                  <a:tcPr marL="36000" marR="71993"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 fontScale="92500"/>
          </a:bodyPr>
          <a:lstStyle/>
          <a:p>
            <a:pPr>
              <a:defRPr/>
            </a:pPr>
            <a:fld id="{B1322E2A-E989-4E96-B6FF-51EDE687CBC9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98301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>
                <a:solidFill>
                  <a:schemeClr val="accent4"/>
                </a:solidFill>
                <a:latin typeface="Monotype Corsiva" pitchFamily="66" charset="0"/>
              </a:rPr>
              <a:t>Бюджет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44790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rgbClr val="2DA2BF">
                    <a:shade val="75000"/>
                  </a:srgbClr>
                </a:solidFill>
              </a:rPr>
              <a:t>                                                                                           </a:t>
            </a:r>
            <a:fld id="{C6B9F8D5-8050-4B27-8D24-F7724EB0492F}" type="slidenum">
              <a:rPr lang="ru-RU" smtClean="0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12</a:t>
            </a:fld>
            <a:endParaRPr lang="ru-RU" dirty="0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5184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Этапы реализации проекта:</a:t>
            </a:r>
            <a:b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600" b="1" dirty="0">
                <a:solidFill>
                  <a:schemeClr val="tx1"/>
                </a:solidFill>
                <a:effectLst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effectLst/>
              </a:rPr>
              <a:t>одготовительный этап </a:t>
            </a:r>
            <a:br>
              <a:rPr lang="ru-RU" sz="3600" b="1" dirty="0" smtClean="0">
                <a:solidFill>
                  <a:schemeClr val="tx1"/>
                </a:solidFill>
                <a:effectLst/>
              </a:rPr>
            </a:br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2800" b="1" i="1" dirty="0" smtClean="0">
                <a:solidFill>
                  <a:schemeClr val="tx1"/>
                </a:solidFill>
                <a:effectLst/>
              </a:rPr>
              <a:t>ноябрь-декабрь 2013 года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Мониторинг, анкетирование, методическая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подборка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материала.</a:t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Организация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разъяснительной работы среди родителей и педагогов.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/>
              </a:rPr>
            </a:br>
            <a:r>
              <a:rPr lang="ru-RU" sz="2800" b="1" dirty="0" smtClean="0">
                <a:solidFill>
                  <a:schemeClr val="tx1"/>
                </a:solidFill>
                <a:effectLst/>
              </a:rPr>
              <a:t>Заключение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договоров с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МБОУ 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>СОШ №40 и 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администрацией </a:t>
            </a:r>
            <a:r>
              <a:rPr lang="ru-RU" sz="2800" b="1" dirty="0" err="1" smtClean="0">
                <a:solidFill>
                  <a:schemeClr val="tx1"/>
                </a:solidFill>
                <a:effectLst/>
              </a:rPr>
              <a:t>лыжероллерной</a:t>
            </a:r>
            <a:r>
              <a:rPr lang="ru-RU" sz="2800" b="1" dirty="0" smtClean="0">
                <a:solidFill>
                  <a:schemeClr val="tx1"/>
                </a:solidFill>
                <a:effectLst/>
              </a:rPr>
              <a:t> трассы</a:t>
            </a:r>
            <a:r>
              <a:rPr lang="ru-RU" sz="2800" b="1" dirty="0">
                <a:solidFill>
                  <a:schemeClr val="tx1"/>
                </a:solidFill>
                <a:effectLst/>
              </a:rPr>
              <a:t/>
            </a:r>
            <a:br>
              <a:rPr lang="ru-RU" sz="2800" b="1" dirty="0">
                <a:solidFill>
                  <a:schemeClr val="tx1"/>
                </a:solidFill>
                <a:effectLst/>
              </a:rPr>
            </a:br>
            <a:endParaRPr lang="ru-RU" sz="2800" b="1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72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56166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Основной этап </a:t>
            </a:r>
            <a:r>
              <a:rPr lang="ru-RU" dirty="0">
                <a:solidFill>
                  <a:schemeClr val="accent4"/>
                </a:solidFill>
                <a:effectLst/>
              </a:rPr>
              <a:t/>
            </a:r>
            <a:br>
              <a:rPr lang="ru-RU" dirty="0">
                <a:solidFill>
                  <a:schemeClr val="accent4"/>
                </a:solidFill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36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effectLst/>
              </a:rPr>
              <a:t>Март 2014 - апрель 2015 года</a:t>
            </a:r>
            <a:r>
              <a:rPr lang="ru-RU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i="1" dirty="0" smtClean="0">
                <a:solidFill>
                  <a:schemeClr val="tx1"/>
                </a:solidFill>
                <a:effectLst/>
              </a:rPr>
            </a:br>
            <a:r>
              <a:rPr lang="ru-RU" i="1" dirty="0">
                <a:solidFill>
                  <a:schemeClr val="tx1"/>
                </a:solidFill>
              </a:rPr>
              <a:t/>
            </a:r>
            <a:br>
              <a:rPr lang="ru-RU" i="1" dirty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  <a:effectLst/>
              </a:rPr>
              <a:t>Непосредственное </a:t>
            </a:r>
            <a:r>
              <a:rPr lang="ru-RU" sz="3100" b="1" dirty="0">
                <a:solidFill>
                  <a:schemeClr val="tx1"/>
                </a:solidFill>
                <a:effectLst/>
              </a:rPr>
              <a:t>осуществление поставленной </a:t>
            </a:r>
            <a:r>
              <a:rPr lang="ru-RU" sz="3100" b="1" dirty="0" smtClean="0">
                <a:solidFill>
                  <a:schemeClr val="tx1"/>
                </a:solidFill>
                <a:effectLst/>
              </a:rPr>
              <a:t>цели посредством:</a:t>
            </a:r>
            <a:br>
              <a:rPr lang="ru-RU" sz="3100" b="1" dirty="0" smtClean="0">
                <a:solidFill>
                  <a:schemeClr val="tx1"/>
                </a:solidFill>
                <a:effectLst/>
              </a:rPr>
            </a:br>
            <a:r>
              <a:rPr lang="ru-RU" sz="3600" b="1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обогащение 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материально-технической базы;</a:t>
            </a:r>
            <a:br>
              <a:rPr lang="ru-RU" sz="2200" b="1" dirty="0">
                <a:solidFill>
                  <a:schemeClr val="tx1"/>
                </a:solidFill>
                <a:effectLst/>
              </a:rPr>
            </a:br>
            <a:r>
              <a:rPr lang="ru-RU" sz="2200" b="1" dirty="0">
                <a:solidFill>
                  <a:schemeClr val="tx1"/>
                </a:solidFill>
                <a:effectLst/>
              </a:rPr>
              <a:t>-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активного включения </a:t>
            </a:r>
            <a:r>
              <a:rPr lang="ru-RU" sz="2200" b="1" dirty="0">
                <a:solidFill>
                  <a:schemeClr val="tx1"/>
                </a:solidFill>
                <a:effectLst/>
              </a:rPr>
              <a:t>всех </a:t>
            </a:r>
            <a:r>
              <a:rPr lang="ru-RU" sz="2200" b="1" dirty="0" smtClean="0">
                <a:solidFill>
                  <a:schemeClr val="tx1"/>
                </a:solidFill>
                <a:effectLst/>
              </a:rPr>
              <a:t>участников проекта для реализации поставленной цели. 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5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240" y="0"/>
            <a:ext cx="7543800" cy="63813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Планируемые мероприятия по улучшению материально-технической базы: </a:t>
            </a:r>
            <a:br>
              <a:rPr lang="ru-RU" sz="28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</a:br>
            <a:r>
              <a:rPr lang="ru-RU" sz="2800" dirty="0" smtClean="0">
                <a:effectLst/>
              </a:rPr>
              <a:t> </a:t>
            </a:r>
            <a:br>
              <a:rPr lang="ru-RU" sz="2800" dirty="0" smtClean="0"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-Реконструкция спортивной площадки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200 </a:t>
            </a:r>
            <a:r>
              <a:rPr lang="ru-RU" sz="1600" dirty="0" smtClean="0">
                <a:solidFill>
                  <a:schemeClr val="tx1"/>
                </a:solidFill>
                <a:effectLst/>
              </a:rPr>
              <a:t>м</a:t>
            </a:r>
            <a:r>
              <a:rPr lang="ru-RU" sz="1400" dirty="0" smtClean="0">
                <a:solidFill>
                  <a:schemeClr val="tx1"/>
                </a:solidFill>
                <a:effectLst/>
              </a:rPr>
              <a:t>2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.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 ( искусственное резиновое покрытие,  яма для прыжков, поле для игры в волейбол, баскетбол); 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-реконструкция мини-стадиона 250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м</a:t>
            </a:r>
            <a:r>
              <a:rPr lang="ru-RU" sz="1200" dirty="0">
                <a:solidFill>
                  <a:schemeClr val="tx1"/>
                </a:solidFill>
              </a:rPr>
              <a:t>2</a:t>
            </a:r>
            <a:r>
              <a:rPr lang="ru-RU" sz="12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(трибуны, беговые дорожки, футбольное, хоккейное </a:t>
            </a:r>
            <a:r>
              <a:rPr lang="ru-RU" sz="2200" dirty="0" smtClean="0">
                <a:solidFill>
                  <a:schemeClr val="tx1"/>
                </a:solidFill>
              </a:rPr>
              <a:t>поле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);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-открытие сенсорной комнаты;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2200" dirty="0" smtClean="0">
                <a:solidFill>
                  <a:schemeClr val="tx1"/>
                </a:solidFill>
              </a:rPr>
              <a:t>обогащение зон здорового образа жизни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в каждой группе;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оформление стенда «Олимпийское здоровье» в каждой группе ;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-обеспечение методической базы.</a:t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endParaRPr lang="ru-RU" sz="2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9856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Monotype Corsiva" pitchFamily="66" charset="0"/>
              </a:rPr>
              <a:t>Информационно-просветительские  мероприятия </a:t>
            </a:r>
            <a:endParaRPr lang="ru-RU" b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09978"/>
              </p:ext>
            </p:extLst>
          </p:nvPr>
        </p:nvGraphicFramePr>
        <p:xfrm>
          <a:off x="467544" y="1772816"/>
          <a:ext cx="8280920" cy="4761607"/>
        </p:xfrm>
        <a:graphic>
          <a:graphicData uri="http://schemas.openxmlformats.org/drawingml/2006/table">
            <a:tbl>
              <a:tblPr firstRow="1" firstCol="1" bandRow="1"/>
              <a:tblGrid>
                <a:gridCol w="2376264"/>
                <a:gridCol w="432048"/>
                <a:gridCol w="360040"/>
                <a:gridCol w="360040"/>
                <a:gridCol w="360040"/>
                <a:gridCol w="288032"/>
                <a:gridCol w="288032"/>
                <a:gridCol w="288032"/>
                <a:gridCol w="288032"/>
                <a:gridCol w="288032"/>
                <a:gridCol w="288032"/>
                <a:gridCol w="288032"/>
                <a:gridCol w="360040"/>
                <a:gridCol w="432048"/>
                <a:gridCol w="360040"/>
                <a:gridCol w="432048"/>
                <a:gridCol w="360040"/>
                <a:gridCol w="432048"/>
              </a:tblGrid>
              <a:tr h="480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03.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04.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05.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06.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07.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08.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09.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12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.    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14            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01.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02.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03.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04.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05.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Круглый стол (родители, педагоги)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и работа родительского клуба «Олимпийцы»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4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Тематические беседы и консультации (родители, дети)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440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Открытие новой рубрики «Румяные щечки» в журнале ДОУ «Калейдоскоп детства» , на радио ДОУ «Все обо всем», на сайте ДОУ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803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акций на тему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</a:rPr>
                        <a:t>ЗОЖ </a:t>
                      </a:r>
                      <a:endParaRPr lang="ru-RU" sz="16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13716" marR="13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821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112817"/>
              </p:ext>
            </p:extLst>
          </p:nvPr>
        </p:nvGraphicFramePr>
        <p:xfrm>
          <a:off x="107510" y="1484782"/>
          <a:ext cx="8928986" cy="5256586"/>
        </p:xfrm>
        <a:graphic>
          <a:graphicData uri="http://schemas.openxmlformats.org/drawingml/2006/table">
            <a:tbl>
              <a:tblPr firstRow="1" firstCol="1" bandRow="1"/>
              <a:tblGrid>
                <a:gridCol w="2817888"/>
                <a:gridCol w="355773"/>
                <a:gridCol w="351731"/>
                <a:gridCol w="352539"/>
                <a:gridCol w="351731"/>
                <a:gridCol w="352539"/>
                <a:gridCol w="351731"/>
                <a:gridCol w="352539"/>
                <a:gridCol w="351731"/>
                <a:gridCol w="352539"/>
                <a:gridCol w="351731"/>
                <a:gridCol w="352539"/>
                <a:gridCol w="351731"/>
                <a:gridCol w="352539"/>
                <a:gridCol w="351731"/>
                <a:gridCol w="352539"/>
                <a:gridCol w="351731"/>
                <a:gridCol w="379724"/>
                <a:gridCol w="93980"/>
              </a:tblGrid>
              <a:tr h="1076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2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1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сроки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889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0114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0214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0314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0414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0514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0614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0714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0814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0914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1014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1114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1214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0115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0215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0315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0415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0515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48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Физкультурные праздники и развлечения.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 совместно с родителями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95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Дошкольные Мини-олимпиады (зимняя, летняя) на базе МБДОУ № 14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295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Дни здоровья: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велотур</a:t>
                      </a: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800" b="1" dirty="0">
                          <a:solidFill>
                            <a:srgbClr val="00B0F0"/>
                          </a:solidFill>
                          <a:effectLst/>
                          <a:latin typeface="Times New Roman"/>
                          <a:ea typeface="Times New Roman"/>
                        </a:rPr>
                        <a:t>лыжня</a:t>
                      </a: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800" b="1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</a:rPr>
                        <a:t>день туриста</a:t>
                      </a:r>
                      <a:r>
                        <a:rPr lang="ru-RU" sz="1800" b="1" dirty="0">
                          <a:solidFill>
                            <a:srgbClr val="1F497D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4">
                            <a:lumMod val="20000"/>
                            <a:lumOff val="80000"/>
                          </a:schemeClr>
                        </a:gs>
                        <a:gs pos="49000">
                          <a:schemeClr val="accent5">
                            <a:lumMod val="20000"/>
                            <a:lumOff val="8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b="1" dirty="0">
                <a:solidFill>
                  <a:schemeClr val="accent4"/>
                </a:solidFill>
                <a:latin typeface="Monotype Corsiva" pitchFamily="66" charset="0"/>
              </a:rPr>
              <a:t>Спортивно-оздоровительные мероприятия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057275" y="2117725"/>
            <a:ext cx="490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31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686800" cy="338437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Заключительный этап</a:t>
            </a:r>
            <a:br>
              <a:rPr lang="ru-RU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</a:br>
            <a:r>
              <a:rPr lang="ru-RU" dirty="0" smtClean="0">
                <a:solidFill>
                  <a:schemeClr val="accent4"/>
                </a:solidFill>
                <a:effectLst/>
              </a:rPr>
              <a:t/>
            </a:r>
            <a:br>
              <a:rPr lang="ru-RU" dirty="0" smtClean="0">
                <a:solidFill>
                  <a:schemeClr val="accent4"/>
                </a:solidFill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200" b="1" i="1" dirty="0" smtClean="0">
                <a:solidFill>
                  <a:schemeClr val="tx1"/>
                </a:solidFill>
                <a:effectLst/>
              </a:rPr>
              <a:t>апрель – май 2015 года</a:t>
            </a:r>
            <a:br>
              <a:rPr lang="ru-RU" sz="3200" b="1" i="1" dirty="0" smtClean="0">
                <a:solidFill>
                  <a:schemeClr val="tx1"/>
                </a:solidFill>
                <a:effectLst/>
              </a:rPr>
            </a:br>
            <a:r>
              <a:rPr lang="ru-RU" sz="2800" i="1" dirty="0" smtClean="0">
                <a:solidFill>
                  <a:schemeClr val="tx1"/>
                </a:solidFill>
                <a:effectLst/>
              </a:rPr>
              <a:t>К</a:t>
            </a:r>
            <a:r>
              <a:rPr lang="ru-RU" sz="2800" dirty="0" smtClean="0">
                <a:solidFill>
                  <a:schemeClr val="tx1"/>
                </a:solidFill>
                <a:effectLst/>
              </a:rPr>
              <a:t>онтроль реализации проекта</a:t>
            </a:r>
            <a:r>
              <a:rPr lang="ru-RU" sz="2800" b="1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800" b="1" i="1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Подведение итогов. </a:t>
            </a:r>
            <a:br>
              <a:rPr lang="ru-RU" sz="2800" dirty="0" smtClean="0">
                <a:solidFill>
                  <a:schemeClr val="tx1"/>
                </a:solidFill>
                <a:effectLst/>
              </a:rPr>
            </a:br>
            <a:r>
              <a:rPr lang="ru-RU" sz="2800" dirty="0" smtClean="0">
                <a:solidFill>
                  <a:schemeClr val="tx1"/>
                </a:solidFill>
                <a:effectLst/>
              </a:rPr>
              <a:t>Обобщение опыта работы</a:t>
            </a:r>
            <a:r>
              <a:rPr lang="ru-RU" sz="3200" dirty="0" smtClean="0">
                <a:solidFill>
                  <a:schemeClr val="tx1"/>
                </a:solidFill>
                <a:effectLst/>
              </a:rPr>
              <a:t>. </a:t>
            </a:r>
            <a:endParaRPr lang="ru-RU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680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840905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НОЯБРЬ-ДЕКАБРЬ 2013 ГОД</a:t>
            </a:r>
            <a:endParaRPr lang="ru-RU" dirty="0">
              <a:solidFill>
                <a:schemeClr val="bg2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996312"/>
              </p:ext>
            </p:extLst>
          </p:nvPr>
        </p:nvGraphicFramePr>
        <p:xfrm>
          <a:off x="323526" y="1628800"/>
          <a:ext cx="8496945" cy="5209987"/>
        </p:xfrm>
        <a:graphic>
          <a:graphicData uri="http://schemas.openxmlformats.org/drawingml/2006/table">
            <a:tbl>
              <a:tblPr firstRow="1" firstCol="1" bandRow="1"/>
              <a:tblGrid>
                <a:gridCol w="2970232"/>
                <a:gridCol w="3481184"/>
                <a:gridCol w="2045529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499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Мониторинг.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Анкетирование.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Методическая подборка материала.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Организация разъяснительной работы среди родителей и педагогов.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Оформление для родителей стендов, папок-передвижек,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памяток.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Выпуск </a:t>
                      </a: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стен- газет </a:t>
                      </a:r>
                      <a:r>
                        <a:rPr lang="ru-RU" sz="18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«</a:t>
                      </a:r>
                      <a: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Растем здоровыми», «Дочки-сыночки», «Папа, мама, спорт и Я!», «Где прячутся витамины?».</a:t>
                      </a:r>
                      <a:br>
                        <a:rPr lang="ru-RU" sz="18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endParaRPr lang="ru-RU" sz="18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  Анализ профессиональной компетенции воспитателей,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Изучение и внедрение современных инноваций в области физического развития детей.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Проектирование модели целостной системы </a:t>
                      </a:r>
                      <a:r>
                        <a:rPr lang="ru-RU" sz="1600" dirty="0" err="1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здоровьесбережения</a:t>
                      </a: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Формирование и расширение представлений у участников проекта о здоровье как одной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из главных ценностей жизни.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Старший воспитатель, воспитатели,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 ДОУ,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ст. медсестра,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инструктор по ФИЗО, родители и дети.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3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ЯНВАРЬ 2014 – МАЙ 2015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35179"/>
              </p:ext>
            </p:extLst>
          </p:nvPr>
        </p:nvGraphicFramePr>
        <p:xfrm>
          <a:off x="179512" y="1844824"/>
          <a:ext cx="8712967" cy="5171033"/>
        </p:xfrm>
        <a:graphic>
          <a:graphicData uri="http://schemas.openxmlformats.org/drawingml/2006/table">
            <a:tbl>
              <a:tblPr firstRow="1" firstCol="1" bandRow="1"/>
              <a:tblGrid>
                <a:gridCol w="5544616"/>
                <a:gridCol w="1800200"/>
                <a:gridCol w="1368151"/>
              </a:tblGrid>
              <a:tr h="406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Круглый стол: 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«Растим детей здоровыми, крепкими, жизнерадостными», «Если хочешь быть здоров…», «Культура потребления медицинских услуг».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Повышение педагогической  компетентности родителей, обмен опытом в вопросах воспитания и развития, сохранения и укрепления здоровья дошкольников. Привлечение  их к  сотрудничеству с ДОУ в вопросах сохранения и укрепления здоровья дошкольников.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Старший воспитатель, воспитатели,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 ДОУ,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ст. медсестра, родители и дети.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99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Родительский клуб «Олимпийцы»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Встречи – дискуссии: «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Закаляйся-здоровым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развивайся!», «Правильное питание – залог здоровья!», «Выходной день в нашей семье», «Солнце, воздух и вода- это лучшие друзья!»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Тематические беседы и консультации</a:t>
                      </a: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«Гигиена и чистота- залог здоровья!», «Закаливание и зарядка- здоровье в порядке!», «Здоровое питание», «Значение режима дня в жизни ребенка», «Играем- здоровье сберегаем», «Вредные привычки – слабое здоровье!»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0" i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Акции на тему ЗОЖ</a:t>
                      </a: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«Спорт против вредных привычек!», «Здоровье и природа», «Правильно питайся-здоровьем наполняйся!», «Путь к долголетию-здоровый образ жизни!»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Оформление</a:t>
                      </a: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для родителей стендов, папок-передвижек, памяток,  выпуск стен- газет «Растем здоровыми», «Дочки-сыночки», «Папа, мама, спорт и Я!», «Где прячутся витамины?».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47217" marR="472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59038" y="15605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5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1260" cy="1008112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ru-RU" sz="4000" b="1" cap="none" spc="0" dirty="0">
                <a:solidFill>
                  <a:schemeClr val="accent4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Результат анализа групп здоровья детей МБДОУ  д/с № 14</a:t>
            </a:r>
            <a:r>
              <a:rPr lang="ru-RU" sz="4000" b="1" cap="none" spc="0" dirty="0">
                <a:solidFill>
                  <a:schemeClr val="accent4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4000" b="1" cap="none" spc="0" dirty="0">
                <a:solidFill>
                  <a:schemeClr val="accent4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>
              <a:solidFill>
                <a:schemeClr val="accent4"/>
              </a:solidFill>
            </a:endParaRPr>
          </a:p>
        </p:txBody>
      </p:sp>
      <p:graphicFrame>
        <p:nvGraphicFramePr>
          <p:cNvPr id="4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254460"/>
              </p:ext>
            </p:extLst>
          </p:nvPr>
        </p:nvGraphicFramePr>
        <p:xfrm>
          <a:off x="179512" y="1607712"/>
          <a:ext cx="8496944" cy="469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5431" y="5657671"/>
            <a:ext cx="1224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pPr algn="ctr"/>
            <a:r>
              <a:rPr lang="ru-RU" b="1" dirty="0" smtClean="0"/>
              <a:t>2011 год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5934670"/>
            <a:ext cx="1103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2012 год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5934670"/>
            <a:ext cx="110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b="1" dirty="0" smtClean="0">
                <a:solidFill>
                  <a:prstClr val="white"/>
                </a:solidFill>
              </a:rPr>
              <a:t>2013 год</a:t>
            </a:r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7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Январь 2014- май 2015 год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585557"/>
              </p:ext>
            </p:extLst>
          </p:nvPr>
        </p:nvGraphicFramePr>
        <p:xfrm>
          <a:off x="251519" y="1772816"/>
          <a:ext cx="8640961" cy="4824535"/>
        </p:xfrm>
        <a:graphic>
          <a:graphicData uri="http://schemas.openxmlformats.org/drawingml/2006/table">
            <a:tbl>
              <a:tblPr firstRow="1" firstCol="1" bandRow="1"/>
              <a:tblGrid>
                <a:gridCol w="3301730"/>
                <a:gridCol w="3532557"/>
                <a:gridCol w="1806674"/>
              </a:tblGrid>
              <a:tr h="8040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Спортивные праздники и развлечения, совместно с родителями.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Формирование эмоционально-положительного отношения к спортивным играм, к спортивным упражнениям, соревнованиям, к занятиям спортом. Формирование у детей основ здорового образа жизни. Приобщение детей к спорту и здоровому образу жизни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Старший воспитатель, воспитатели,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 ДОУ,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ст. медсестра,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инструктор по ФИЗО, родители и дети.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Мини-олимпиады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40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Дни здоровья: велотур, лыжня, день туриста.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41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Посещение спортивных праздников и мероприятий.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93838" y="2643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4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Апрель-май 2015 год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252467"/>
              </p:ext>
            </p:extLst>
          </p:nvPr>
        </p:nvGraphicFramePr>
        <p:xfrm>
          <a:off x="467544" y="2348879"/>
          <a:ext cx="7992888" cy="2952328"/>
        </p:xfrm>
        <a:graphic>
          <a:graphicData uri="http://schemas.openxmlformats.org/drawingml/2006/table">
            <a:tbl>
              <a:tblPr firstRow="1" firstCol="1" bandRow="1"/>
              <a:tblGrid>
                <a:gridCol w="2664296"/>
                <a:gridCol w="2664296"/>
                <a:gridCol w="2664296"/>
              </a:tblGrid>
              <a:tr h="10601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Цель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21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  Мониторинг.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Анкетирование.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Исследование состояния здоровья детей и двигательной активности дошкольников.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Старший воспитатель, воспитатели,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>
                              <a:lumMod val="9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</a:rPr>
                        <a:t>педагоги ДОУ.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7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72500" y="6429375"/>
            <a:ext cx="419100" cy="2921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fld id="{400458A0-D3B9-4D61-B6CD-C9B0FC28E762}" type="slidenum">
              <a:rPr lang="ru-RU" b="1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686800" cy="8413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4"/>
                </a:solidFill>
                <a:latin typeface="Monotype Corsiva" pitchFamily="66" charset="0"/>
              </a:rPr>
              <a:t>Команда проекта</a:t>
            </a:r>
            <a:endParaRPr lang="ru-RU" b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graphicFrame>
        <p:nvGraphicFramePr>
          <p:cNvPr id="25419" name="Group 8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185447"/>
              </p:ext>
            </p:extLst>
          </p:nvPr>
        </p:nvGraphicFramePr>
        <p:xfrm>
          <a:off x="395536" y="1700811"/>
          <a:ext cx="8355210" cy="4968713"/>
        </p:xfrm>
        <a:graphic>
          <a:graphicData uri="http://schemas.openxmlformats.org/drawingml/2006/table">
            <a:tbl>
              <a:tblPr/>
              <a:tblGrid>
                <a:gridCol w="515938"/>
                <a:gridCol w="3518792"/>
                <a:gridCol w="4320480"/>
              </a:tblGrid>
              <a:tr h="37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ФИО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место работы, должность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4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Чепелева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Елена Ивановна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МБДОУ№14 «Золотой ключик»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4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Мешкова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Мария Борисовна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Старший воспитатель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4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Карашевская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Елена Викторовна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Воспитатель КИК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4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Старченко Наталья Викторовна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987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Крутинина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Лариса Викторовна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Воспитатель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07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Верещагина Кристина Александровна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Социальный педагог/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инструктор по физической культуре (совместитель)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645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Кармышкин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Дмитрий Александрович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Инструктор по физической культуре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363" name="Rectangle 787"/>
          <p:cNvSpPr>
            <a:spLocks noChangeArrowheads="1"/>
          </p:cNvSpPr>
          <p:nvPr/>
        </p:nvSpPr>
        <p:spPr bwMode="auto">
          <a:xfrm>
            <a:off x="-252413" y="6391275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9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3528392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381260" cy="1054394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4"/>
                </a:solidFill>
                <a:latin typeface="Monotype Corsiva" pitchFamily="66" charset="0"/>
              </a:rPr>
              <a:t>спасибо за внимание</a:t>
            </a:r>
            <a:endParaRPr lang="ru-RU" sz="3600" b="1" i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476672"/>
            <a:ext cx="8381260" cy="792088"/>
          </a:xfrm>
        </p:spPr>
        <p:txBody>
          <a:bodyPr/>
          <a:lstStyle/>
          <a:p>
            <a:r>
              <a:rPr lang="ru-RU" sz="3000" b="1" dirty="0" smtClean="0">
                <a:solidFill>
                  <a:schemeClr val="accent4"/>
                </a:solidFill>
                <a:latin typeface="Monotype Corsiva" pitchFamily="66" charset="0"/>
              </a:rPr>
              <a:t>Результаты анкетирования родителей  воспитанников </a:t>
            </a:r>
            <a:r>
              <a:rPr lang="ru-RU" b="1" dirty="0" smtClean="0">
                <a:solidFill>
                  <a:schemeClr val="accent4"/>
                </a:solidFill>
                <a:latin typeface="Monotype Corsiva" pitchFamily="66" charset="0"/>
              </a:rPr>
              <a:t>МБДОУ  </a:t>
            </a:r>
            <a:r>
              <a:rPr lang="ru-RU" sz="4000" b="1" cap="none" spc="0" dirty="0" smtClean="0">
                <a:solidFill>
                  <a:schemeClr val="accent4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д/с №14</a:t>
            </a:r>
            <a:endParaRPr lang="ru-RU" b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629442" cy="394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250704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7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4"/>
                </a:solidFill>
                <a:latin typeface="Monotype Corsiva" pitchFamily="66" charset="0"/>
              </a:rPr>
              <a:t>«Как есть»</a:t>
            </a:r>
            <a:endParaRPr lang="ru-RU" b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DSC_2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08" y="1743076"/>
            <a:ext cx="4953162" cy="32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3" y="3573016"/>
            <a:ext cx="4103687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-171451" y="449263"/>
            <a:ext cx="5475288" cy="4227511"/>
            <a:chOff x="-108" y="283"/>
            <a:chExt cx="3449" cy="2663"/>
          </a:xfrm>
        </p:grpSpPr>
        <p:sp>
          <p:nvSpPr>
            <p:cNvPr id="4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5" y="347"/>
              <a:ext cx="3186" cy="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-108" y="283"/>
              <a:ext cx="21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-108" y="657"/>
              <a:ext cx="21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-108" y="1031"/>
              <a:ext cx="21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4"/>
            <p:cNvSpPr>
              <a:spLocks noChangeArrowheads="1"/>
            </p:cNvSpPr>
            <p:nvPr/>
          </p:nvSpPr>
          <p:spPr bwMode="auto">
            <a:xfrm>
              <a:off x="341" y="1101"/>
              <a:ext cx="1628" cy="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Monotype Corsiva" pitchFamily="66" charset="0"/>
                  <a:cs typeface="Arial" pitchFamily="34" charset="0"/>
                </a:rPr>
                <a:t>Тренажерный зал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i="1" dirty="0" smtClean="0">
                  <a:solidFill>
                    <a:schemeClr val="accent4"/>
                  </a:solidFill>
                  <a:latin typeface="Monotype Corsiva" pitchFamily="66" charset="0"/>
                  <a:cs typeface="Arial" pitchFamily="34" charset="0"/>
                </a:rPr>
                <a:t>кружок</a:t>
              </a:r>
              <a:endPara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Monotype Corsiva" pitchFamily="66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i="1" dirty="0" smtClean="0">
                  <a:solidFill>
                    <a:schemeClr val="accent4"/>
                  </a:solidFill>
                  <a:latin typeface="Monotype Corsiva" pitchFamily="66" charset="0"/>
                  <a:cs typeface="Arial" pitchFamily="34" charset="0"/>
                </a:rPr>
                <a:t>«Вместе с мамой»</a:t>
              </a:r>
              <a:r>
                <a:rPr kumimoji="0" lang="ru-RU" sz="41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6"/>
            <p:cNvSpPr>
              <a:spLocks noChangeArrowheads="1"/>
            </p:cNvSpPr>
            <p:nvPr/>
          </p:nvSpPr>
          <p:spPr bwMode="auto">
            <a:xfrm>
              <a:off x="2405" y="1766"/>
              <a:ext cx="73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onotype Corsiva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1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-108" y="2135"/>
              <a:ext cx="21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32" y="2509"/>
              <a:ext cx="214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 flipH="1">
              <a:off x="2269" y="1312"/>
              <a:ext cx="29" cy="203"/>
            </a:xfrm>
            <a:custGeom>
              <a:avLst/>
              <a:gdLst>
                <a:gd name="T0" fmla="*/ 0 w 23233"/>
                <a:gd name="T1" fmla="*/ 67 h 3983"/>
                <a:gd name="T2" fmla="*/ 66 w 23233"/>
                <a:gd name="T3" fmla="*/ 0 h 3983"/>
                <a:gd name="T4" fmla="*/ 23166 w 23233"/>
                <a:gd name="T5" fmla="*/ 0 h 3983"/>
                <a:gd name="T6" fmla="*/ 23233 w 23233"/>
                <a:gd name="T7" fmla="*/ 67 h 3983"/>
                <a:gd name="T8" fmla="*/ 23233 w 23233"/>
                <a:gd name="T9" fmla="*/ 3917 h 3983"/>
                <a:gd name="T10" fmla="*/ 23166 w 23233"/>
                <a:gd name="T11" fmla="*/ 3983 h 3983"/>
                <a:gd name="T12" fmla="*/ 66 w 23233"/>
                <a:gd name="T13" fmla="*/ 3983 h 3983"/>
                <a:gd name="T14" fmla="*/ 0 w 23233"/>
                <a:gd name="T15" fmla="*/ 3917 h 3983"/>
                <a:gd name="T16" fmla="*/ 0 w 23233"/>
                <a:gd name="T17" fmla="*/ 67 h 3983"/>
                <a:gd name="T18" fmla="*/ 133 w 23233"/>
                <a:gd name="T19" fmla="*/ 3917 h 3983"/>
                <a:gd name="T20" fmla="*/ 66 w 23233"/>
                <a:gd name="T21" fmla="*/ 3850 h 3983"/>
                <a:gd name="T22" fmla="*/ 23166 w 23233"/>
                <a:gd name="T23" fmla="*/ 3850 h 3983"/>
                <a:gd name="T24" fmla="*/ 23100 w 23233"/>
                <a:gd name="T25" fmla="*/ 3917 h 3983"/>
                <a:gd name="T26" fmla="*/ 23100 w 23233"/>
                <a:gd name="T27" fmla="*/ 67 h 3983"/>
                <a:gd name="T28" fmla="*/ 23166 w 23233"/>
                <a:gd name="T29" fmla="*/ 133 h 3983"/>
                <a:gd name="T30" fmla="*/ 66 w 23233"/>
                <a:gd name="T31" fmla="*/ 133 h 3983"/>
                <a:gd name="T32" fmla="*/ 133 w 23233"/>
                <a:gd name="T33" fmla="*/ 67 h 3983"/>
                <a:gd name="T34" fmla="*/ 133 w 23233"/>
                <a:gd name="T35" fmla="*/ 3917 h 3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33" h="3983">
                  <a:moveTo>
                    <a:pt x="0" y="67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23166" y="0"/>
                  </a:lnTo>
                  <a:cubicBezTo>
                    <a:pt x="23203" y="0"/>
                    <a:pt x="23233" y="30"/>
                    <a:pt x="23233" y="67"/>
                  </a:cubicBezTo>
                  <a:lnTo>
                    <a:pt x="23233" y="3917"/>
                  </a:lnTo>
                  <a:cubicBezTo>
                    <a:pt x="23233" y="3953"/>
                    <a:pt x="23203" y="3983"/>
                    <a:pt x="23166" y="3983"/>
                  </a:cubicBezTo>
                  <a:lnTo>
                    <a:pt x="66" y="3983"/>
                  </a:lnTo>
                  <a:cubicBezTo>
                    <a:pt x="30" y="3983"/>
                    <a:pt x="0" y="3953"/>
                    <a:pt x="0" y="3917"/>
                  </a:cubicBezTo>
                  <a:lnTo>
                    <a:pt x="0" y="67"/>
                  </a:lnTo>
                  <a:close/>
                  <a:moveTo>
                    <a:pt x="133" y="3917"/>
                  </a:moveTo>
                  <a:lnTo>
                    <a:pt x="66" y="3850"/>
                  </a:lnTo>
                  <a:lnTo>
                    <a:pt x="23166" y="3850"/>
                  </a:lnTo>
                  <a:lnTo>
                    <a:pt x="23100" y="3917"/>
                  </a:lnTo>
                  <a:lnTo>
                    <a:pt x="23100" y="67"/>
                  </a:lnTo>
                  <a:lnTo>
                    <a:pt x="23166" y="133"/>
                  </a:lnTo>
                  <a:lnTo>
                    <a:pt x="66" y="133"/>
                  </a:lnTo>
                  <a:lnTo>
                    <a:pt x="133" y="67"/>
                  </a:lnTo>
                  <a:lnTo>
                    <a:pt x="133" y="3917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" name="Group 22"/>
          <p:cNvGrpSpPr>
            <a:grpSpLocks noChangeAspect="1"/>
          </p:cNvGrpSpPr>
          <p:nvPr/>
        </p:nvGrpSpPr>
        <p:grpSpPr bwMode="auto">
          <a:xfrm>
            <a:off x="4932364" y="3806826"/>
            <a:ext cx="2768600" cy="2955925"/>
            <a:chOff x="3107" y="2398"/>
            <a:chExt cx="1744" cy="1862"/>
          </a:xfrm>
        </p:grpSpPr>
        <p:sp>
          <p:nvSpPr>
            <p:cNvPr id="18" name="Rectangle 23"/>
            <p:cNvSpPr>
              <a:spLocks noChangeArrowheads="1"/>
            </p:cNvSpPr>
            <p:nvPr/>
          </p:nvSpPr>
          <p:spPr bwMode="auto">
            <a:xfrm>
              <a:off x="3107" y="2398"/>
              <a:ext cx="15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3107" y="2658"/>
              <a:ext cx="15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5"/>
            <p:cNvSpPr>
              <a:spLocks noChangeArrowheads="1"/>
            </p:cNvSpPr>
            <p:nvPr/>
          </p:nvSpPr>
          <p:spPr bwMode="auto">
            <a:xfrm>
              <a:off x="3107" y="2918"/>
              <a:ext cx="15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3107" y="3150"/>
              <a:ext cx="13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391" y="3403"/>
              <a:ext cx="146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2800" i="1" dirty="0">
                  <a:solidFill>
                    <a:schemeClr val="accent4"/>
                  </a:solidFill>
                  <a:latin typeface="Monotype Corsiva" pitchFamily="66" charset="0"/>
                  <a:cs typeface="Arial" pitchFamily="34" charset="0"/>
                </a:rPr>
                <a:t>С</a:t>
              </a:r>
              <a:r>
                <a:rPr lang="ru-RU" sz="2800" i="1" dirty="0" smtClean="0">
                  <a:solidFill>
                    <a:schemeClr val="accent4"/>
                  </a:solidFill>
                  <a:latin typeface="Monotype Corsiva" pitchFamily="66" charset="0"/>
                  <a:cs typeface="Arial" pitchFamily="34" charset="0"/>
                </a:rPr>
                <a:t>портивный</a:t>
              </a: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Monotype Corsiva" pitchFamily="66" charset="0"/>
                  <a:cs typeface="Arial" pitchFamily="34" charset="0"/>
                </a:rPr>
                <a:t> зал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9"/>
            <p:cNvSpPr>
              <a:spLocks noChangeArrowheads="1"/>
            </p:cNvSpPr>
            <p:nvPr/>
          </p:nvSpPr>
          <p:spPr bwMode="auto">
            <a:xfrm>
              <a:off x="4407" y="340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0"/>
            <p:cNvSpPr>
              <a:spLocks noChangeArrowheads="1"/>
            </p:cNvSpPr>
            <p:nvPr/>
          </p:nvSpPr>
          <p:spPr bwMode="auto">
            <a:xfrm>
              <a:off x="4683" y="3403"/>
              <a:ext cx="132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3107" y="3686"/>
              <a:ext cx="15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274" y="3946"/>
              <a:ext cx="151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33"/>
            <p:cNvSpPr>
              <a:spLocks noEditPoints="1"/>
            </p:cNvSpPr>
            <p:nvPr/>
          </p:nvSpPr>
          <p:spPr bwMode="auto">
            <a:xfrm>
              <a:off x="3277" y="3398"/>
              <a:ext cx="1471" cy="281"/>
            </a:xfrm>
            <a:custGeom>
              <a:avLst/>
              <a:gdLst>
                <a:gd name="T0" fmla="*/ 0 w 20833"/>
                <a:gd name="T1" fmla="*/ 67 h 3983"/>
                <a:gd name="T2" fmla="*/ 66 w 20833"/>
                <a:gd name="T3" fmla="*/ 0 h 3983"/>
                <a:gd name="T4" fmla="*/ 20766 w 20833"/>
                <a:gd name="T5" fmla="*/ 0 h 3983"/>
                <a:gd name="T6" fmla="*/ 20833 w 20833"/>
                <a:gd name="T7" fmla="*/ 67 h 3983"/>
                <a:gd name="T8" fmla="*/ 20833 w 20833"/>
                <a:gd name="T9" fmla="*/ 3917 h 3983"/>
                <a:gd name="T10" fmla="*/ 20766 w 20833"/>
                <a:gd name="T11" fmla="*/ 3983 h 3983"/>
                <a:gd name="T12" fmla="*/ 66 w 20833"/>
                <a:gd name="T13" fmla="*/ 3983 h 3983"/>
                <a:gd name="T14" fmla="*/ 0 w 20833"/>
                <a:gd name="T15" fmla="*/ 3917 h 3983"/>
                <a:gd name="T16" fmla="*/ 0 w 20833"/>
                <a:gd name="T17" fmla="*/ 67 h 3983"/>
                <a:gd name="T18" fmla="*/ 133 w 20833"/>
                <a:gd name="T19" fmla="*/ 3917 h 3983"/>
                <a:gd name="T20" fmla="*/ 66 w 20833"/>
                <a:gd name="T21" fmla="*/ 3850 h 3983"/>
                <a:gd name="T22" fmla="*/ 20766 w 20833"/>
                <a:gd name="T23" fmla="*/ 3850 h 3983"/>
                <a:gd name="T24" fmla="*/ 20700 w 20833"/>
                <a:gd name="T25" fmla="*/ 3917 h 3983"/>
                <a:gd name="T26" fmla="*/ 20700 w 20833"/>
                <a:gd name="T27" fmla="*/ 67 h 3983"/>
                <a:gd name="T28" fmla="*/ 20766 w 20833"/>
                <a:gd name="T29" fmla="*/ 133 h 3983"/>
                <a:gd name="T30" fmla="*/ 66 w 20833"/>
                <a:gd name="T31" fmla="*/ 133 h 3983"/>
                <a:gd name="T32" fmla="*/ 133 w 20833"/>
                <a:gd name="T33" fmla="*/ 67 h 3983"/>
                <a:gd name="T34" fmla="*/ 133 w 20833"/>
                <a:gd name="T35" fmla="*/ 3917 h 3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33" h="3983">
                  <a:moveTo>
                    <a:pt x="0" y="67"/>
                  </a:moveTo>
                  <a:cubicBezTo>
                    <a:pt x="0" y="30"/>
                    <a:pt x="30" y="0"/>
                    <a:pt x="66" y="0"/>
                  </a:cubicBezTo>
                  <a:lnTo>
                    <a:pt x="20766" y="0"/>
                  </a:lnTo>
                  <a:cubicBezTo>
                    <a:pt x="20803" y="0"/>
                    <a:pt x="20833" y="30"/>
                    <a:pt x="20833" y="67"/>
                  </a:cubicBezTo>
                  <a:lnTo>
                    <a:pt x="20833" y="3917"/>
                  </a:lnTo>
                  <a:cubicBezTo>
                    <a:pt x="20833" y="3953"/>
                    <a:pt x="20803" y="3983"/>
                    <a:pt x="20766" y="3983"/>
                  </a:cubicBezTo>
                  <a:lnTo>
                    <a:pt x="66" y="3983"/>
                  </a:lnTo>
                  <a:cubicBezTo>
                    <a:pt x="30" y="3983"/>
                    <a:pt x="0" y="3953"/>
                    <a:pt x="0" y="3917"/>
                  </a:cubicBezTo>
                  <a:lnTo>
                    <a:pt x="0" y="67"/>
                  </a:lnTo>
                  <a:close/>
                  <a:moveTo>
                    <a:pt x="133" y="3917"/>
                  </a:moveTo>
                  <a:lnTo>
                    <a:pt x="66" y="3850"/>
                  </a:lnTo>
                  <a:lnTo>
                    <a:pt x="20766" y="3850"/>
                  </a:lnTo>
                  <a:lnTo>
                    <a:pt x="20700" y="3917"/>
                  </a:lnTo>
                  <a:lnTo>
                    <a:pt x="20700" y="67"/>
                  </a:lnTo>
                  <a:lnTo>
                    <a:pt x="20766" y="133"/>
                  </a:lnTo>
                  <a:lnTo>
                    <a:pt x="66" y="133"/>
                  </a:lnTo>
                  <a:lnTo>
                    <a:pt x="133" y="67"/>
                  </a:lnTo>
                  <a:lnTo>
                    <a:pt x="133" y="3917"/>
                  </a:lnTo>
                  <a:close/>
                </a:path>
              </a:pathLst>
            </a:custGeom>
            <a:solidFill>
              <a:srgbClr val="385D8A"/>
            </a:solidFill>
            <a:ln w="0" cap="flat">
              <a:solidFill>
                <a:srgbClr val="385D8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9" name="Picture 2" descr="C:\Users\User\Desktop\DSC_27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72" y="1831976"/>
            <a:ext cx="4953162" cy="328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1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/>
                </a:solidFill>
                <a:latin typeface="Monotype Corsiva" pitchFamily="66" charset="0"/>
              </a:rPr>
              <a:t>«Как есть»</a:t>
            </a:r>
            <a:endParaRPr lang="ru-RU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C:\Users\User\Desktop\DSC_28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78" y="1694444"/>
            <a:ext cx="430230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91" y="3399337"/>
            <a:ext cx="4078287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234" y="4017741"/>
            <a:ext cx="5975350" cy="259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95554" y="1289168"/>
            <a:ext cx="2927352" cy="2706687"/>
            <a:chOff x="-159" y="814"/>
            <a:chExt cx="1844" cy="1705"/>
          </a:xfrm>
        </p:grpSpPr>
        <p:sp>
          <p:nvSpPr>
            <p:cNvPr id="5" name="Rectangle 9"/>
            <p:cNvSpPr>
              <a:spLocks noChangeArrowheads="1"/>
            </p:cNvSpPr>
            <p:nvPr/>
          </p:nvSpPr>
          <p:spPr bwMode="auto">
            <a:xfrm>
              <a:off x="-159" y="814"/>
              <a:ext cx="250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-159" y="1251"/>
              <a:ext cx="219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Monotype Corsiva" pitchFamily="66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-159" y="1565"/>
              <a:ext cx="250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553" y="1067"/>
              <a:ext cx="1132" cy="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1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Monotype Corsiva" pitchFamily="66" charset="0"/>
                  <a:cs typeface="Arial" pitchFamily="34" charset="0"/>
                </a:rPr>
                <a:t>Бассейн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i="1" dirty="0">
                  <a:solidFill>
                    <a:schemeClr val="accent4"/>
                  </a:solidFill>
                  <a:latin typeface="Monotype Corsiva" pitchFamily="66" charset="0"/>
                  <a:cs typeface="Arial" pitchFamily="34" charset="0"/>
                </a:rPr>
                <a:t>к</a:t>
              </a:r>
              <a:r>
                <a:rPr lang="ru-RU" sz="3600" i="1" dirty="0" smtClean="0">
                  <a:solidFill>
                    <a:schemeClr val="accent4"/>
                  </a:solidFill>
                  <a:latin typeface="Monotype Corsiva" pitchFamily="66" charset="0"/>
                  <a:cs typeface="Arial" pitchFamily="34" charset="0"/>
                </a:rPr>
                <a:t>ружок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0" i="1" u="none" strike="noStrike" cap="none" normalizeH="0" baseline="0" dirty="0" smtClean="0">
                  <a:ln>
                    <a:noFill/>
                  </a:ln>
                  <a:solidFill>
                    <a:schemeClr val="accent4"/>
                  </a:solidFill>
                  <a:effectLst/>
                  <a:latin typeface="Monotype Corsiva" pitchFamily="66" charset="0"/>
                  <a:cs typeface="Arial" pitchFamily="34" charset="0"/>
                </a:rPr>
                <a:t>«Карапуз»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124" y="2010"/>
              <a:ext cx="250" cy="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57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24744"/>
            <a:ext cx="7125113" cy="2664296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Цель </a:t>
            </a:r>
            <a:r>
              <a:rPr lang="ru-RU" sz="3600" b="1" dirty="0">
                <a:solidFill>
                  <a:schemeClr val="accent4"/>
                </a:solidFill>
                <a:effectLst/>
                <a:latin typeface="Monotype Corsiva" pitchFamily="66" charset="0"/>
              </a:rPr>
              <a:t>проекта: </a:t>
            </a:r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</a:br>
            <a:r>
              <a:rPr lang="ru-RU" sz="3600" b="1" dirty="0">
                <a:solidFill>
                  <a:schemeClr val="accent4"/>
                </a:solidFill>
                <a:latin typeface="Monotype Corsiva" pitchFamily="66" charset="0"/>
              </a:rPr>
              <a:t/>
            </a:r>
            <a:br>
              <a:rPr lang="ru-RU" sz="3600" b="1" dirty="0">
                <a:solidFill>
                  <a:schemeClr val="accent4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4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accent4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accent4"/>
                </a:solidFill>
                <a:effectLst/>
              </a:rPr>
              <a:t/>
            </a:r>
            <a:br>
              <a:rPr lang="ru-RU" sz="3600" b="1" dirty="0" smtClean="0">
                <a:solidFill>
                  <a:schemeClr val="accent4"/>
                </a:solidFill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400" b="1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повышение эффективности работы ДОУ по сохранению и укреплению здоровья детей</a:t>
            </a:r>
            <a:endParaRPr lang="ru-RU" sz="3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2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352928" cy="475252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            Способ </a:t>
            </a:r>
            <a:r>
              <a:rPr lang="ru-RU" sz="3600" b="1" dirty="0">
                <a:solidFill>
                  <a:schemeClr val="accent4"/>
                </a:solidFill>
                <a:effectLst/>
                <a:latin typeface="Monotype Corsiva" pitchFamily="66" charset="0"/>
              </a:rPr>
              <a:t>достижения цели</a:t>
            </a:r>
            <a: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  <a:t>:</a:t>
            </a:r>
            <a:br>
              <a:rPr lang="ru-RU" sz="3600" b="1" dirty="0" smtClean="0">
                <a:solidFill>
                  <a:schemeClr val="accent4"/>
                </a:solidFill>
                <a:effectLst/>
                <a:latin typeface="Monotype Corsiva" pitchFamily="66" charset="0"/>
              </a:rPr>
            </a:br>
            <a:r>
              <a:rPr lang="ru-RU" sz="2800" dirty="0">
                <a:solidFill>
                  <a:schemeClr val="accent4"/>
                </a:solidFill>
                <a:effectLst/>
              </a:rPr>
              <a:t/>
            </a:r>
            <a:br>
              <a:rPr lang="ru-RU" sz="2800" dirty="0">
                <a:solidFill>
                  <a:schemeClr val="accent4"/>
                </a:solidFill>
                <a:effectLst/>
              </a:rPr>
            </a:br>
            <a:r>
              <a:rPr lang="ru-RU" sz="2800" b="1" dirty="0">
                <a:solidFill>
                  <a:schemeClr val="tx1"/>
                </a:solidFill>
                <a:effectLst/>
              </a:rPr>
              <a:t> </a:t>
            </a:r>
            <a:r>
              <a:rPr lang="ru-RU" sz="2700" b="1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2700" b="1" u="sng" dirty="0" smtClean="0">
                <a:solidFill>
                  <a:schemeClr val="tx1"/>
                </a:solidFill>
                <a:effectLst/>
              </a:rPr>
              <a:t>реконструкция </a:t>
            </a:r>
            <a:r>
              <a:rPr lang="ru-RU" sz="2700" b="1" u="sng" dirty="0">
                <a:solidFill>
                  <a:schemeClr val="tx1"/>
                </a:solidFill>
                <a:effectLst/>
              </a:rPr>
              <a:t>спортивной площадки и мини-стадиона; </a:t>
            </a:r>
            <a:r>
              <a:rPr lang="ru-RU" sz="2700" b="1" u="sng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b="1" u="sng" dirty="0" smtClean="0">
                <a:solidFill>
                  <a:schemeClr val="tx1"/>
                </a:solidFill>
                <a:effectLst/>
              </a:rPr>
            </a:br>
            <a:r>
              <a:rPr lang="ru-RU" sz="2700" b="1" u="sng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2700" b="1" u="sng" dirty="0">
                <a:solidFill>
                  <a:schemeClr val="tx1"/>
                </a:solidFill>
                <a:effectLst/>
              </a:rPr>
              <a:t>открытие сенсорной комнаты;</a:t>
            </a:r>
            <a:r>
              <a:rPr lang="ru-RU" sz="2700" b="1" u="sng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700" b="1" u="sng" dirty="0" smtClean="0">
                <a:solidFill>
                  <a:schemeClr val="tx1"/>
                </a:solidFill>
                <a:effectLst/>
              </a:rPr>
            </a:br>
            <a:r>
              <a:rPr lang="ru-RU" sz="2700" b="1" u="sng" dirty="0" smtClean="0">
                <a:solidFill>
                  <a:schemeClr val="tx1"/>
                </a:solidFill>
                <a:effectLst/>
              </a:rPr>
              <a:t>-проведение мини-олимпиад с воспитанниками близлежащих ДОУ</a:t>
            </a:r>
            <a:br>
              <a:rPr lang="ru-RU" sz="2700" b="1" u="sng" dirty="0" smtClean="0">
                <a:solidFill>
                  <a:schemeClr val="tx1"/>
                </a:solidFill>
                <a:effectLst/>
              </a:rPr>
            </a:br>
            <a:r>
              <a:rPr lang="ru-RU" sz="2700" b="1" u="sng" dirty="0" smtClean="0">
                <a:solidFill>
                  <a:schemeClr val="tx1"/>
                </a:solidFill>
                <a:effectLst/>
              </a:rPr>
              <a:t>- активное вовлечение:</a:t>
            </a:r>
            <a:br>
              <a:rPr lang="ru-RU" sz="2700" b="1" u="sng" dirty="0" smtClean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 семей воспитанников в занятия </a:t>
            </a:r>
            <a:r>
              <a:rPr lang="ru-RU" sz="2700" b="1" dirty="0">
                <a:solidFill>
                  <a:schemeClr val="tx1"/>
                </a:solidFill>
                <a:effectLst/>
              </a:rPr>
              <a:t>кружка по аэробике «Вместе с мамой»;</a:t>
            </a:r>
            <a:br>
              <a:rPr lang="ru-RU" sz="2700" b="1" dirty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сотрудников, занимающихся аэробикой в ДОУ;</a:t>
            </a:r>
            <a:r>
              <a:rPr lang="ru-RU" sz="2700" b="1" dirty="0">
                <a:solidFill>
                  <a:schemeClr val="tx1"/>
                </a:solidFill>
                <a:effectLst/>
              </a:rPr>
              <a:t/>
            </a:r>
            <a:br>
              <a:rPr lang="ru-RU" sz="2700" b="1" dirty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неорганизованных детей, посещающих  кружок </a:t>
            </a:r>
            <a:r>
              <a:rPr lang="ru-RU" sz="2700" b="1" dirty="0">
                <a:solidFill>
                  <a:schemeClr val="tx1"/>
                </a:solidFill>
                <a:effectLst/>
              </a:rPr>
              <a:t>«Карапуз» </a:t>
            </a:r>
            <a:r>
              <a:rPr lang="ru-RU" sz="2700" b="1" dirty="0" smtClean="0">
                <a:solidFill>
                  <a:schemeClr val="tx1"/>
                </a:solidFill>
                <a:effectLst/>
              </a:rPr>
              <a:t>(дети </a:t>
            </a:r>
            <a:r>
              <a:rPr lang="ru-RU" sz="2700" b="1" dirty="0">
                <a:solidFill>
                  <a:schemeClr val="tx1"/>
                </a:solidFill>
                <a:effectLst/>
              </a:rPr>
              <a:t>от 6 </a:t>
            </a:r>
            <a:r>
              <a:rPr lang="ru-RU" sz="2700" b="1" dirty="0" smtClean="0">
                <a:solidFill>
                  <a:schemeClr val="tx1"/>
                </a:solidFill>
                <a:effectLst/>
              </a:rPr>
              <a:t>месяцев);</a:t>
            </a:r>
            <a:r>
              <a:rPr lang="ru-RU" sz="2700" dirty="0">
                <a:solidFill>
                  <a:schemeClr val="tx1"/>
                </a:solidFill>
                <a:effectLst/>
              </a:rPr>
              <a:t/>
            </a:r>
            <a:br>
              <a:rPr lang="ru-RU" sz="2700" dirty="0">
                <a:solidFill>
                  <a:schemeClr val="tx1"/>
                </a:solidFill>
                <a:effectLst/>
              </a:rPr>
            </a:br>
            <a:r>
              <a:rPr lang="ru-RU" sz="2000" u="sng" dirty="0" smtClean="0">
                <a:solidFill>
                  <a:schemeClr val="tx1"/>
                </a:solidFill>
              </a:rPr>
              <a:t>.</a:t>
            </a:r>
            <a:r>
              <a:rPr lang="ru-RU" sz="2000" u="sng" dirty="0">
                <a:solidFill>
                  <a:schemeClr val="tx1"/>
                </a:solidFill>
                <a:effectLst/>
              </a:rPr>
              <a:t/>
            </a:r>
            <a:br>
              <a:rPr lang="ru-RU" sz="2000" u="sng" dirty="0">
                <a:solidFill>
                  <a:schemeClr val="tx1"/>
                </a:solidFill>
                <a:effectLst/>
              </a:rPr>
            </a:br>
            <a:endParaRPr lang="ru-RU" sz="20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3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/>
                </a:solidFill>
                <a:latin typeface="Monotype Corsiva" pitchFamily="66" charset="0"/>
              </a:rPr>
              <a:t>Способ достижения цели: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8064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pc="200" dirty="0" smtClean="0">
                <a:solidFill>
                  <a:prstClr val="white"/>
                </a:solidFill>
                <a:ea typeface="+mj-ea"/>
                <a:cs typeface="+mj-cs"/>
              </a:rPr>
              <a:t>-</a:t>
            </a:r>
            <a:r>
              <a:rPr lang="ru-RU" sz="2400" b="1" cap="all" spc="200" dirty="0" smtClean="0">
                <a:solidFill>
                  <a:prstClr val="white"/>
                </a:solidFill>
                <a:ea typeface="+mj-ea"/>
                <a:cs typeface="+mj-cs"/>
              </a:rPr>
              <a:t>заключение </a:t>
            </a:r>
            <a:r>
              <a:rPr lang="ru-RU" sz="2400" b="1" cap="all" spc="200" dirty="0">
                <a:solidFill>
                  <a:prstClr val="white"/>
                </a:solidFill>
                <a:ea typeface="+mj-ea"/>
                <a:cs typeface="+mj-cs"/>
              </a:rPr>
              <a:t>договора о сотрудничестве  и активное взаимодействие с подготовительными к школе группами МБОУ СОШ №40; </a:t>
            </a:r>
            <a:br>
              <a:rPr lang="ru-RU" sz="2400" b="1" cap="all" spc="200" dirty="0">
                <a:solidFill>
                  <a:prstClr val="white"/>
                </a:solidFill>
                <a:ea typeface="+mj-ea"/>
                <a:cs typeface="+mj-cs"/>
              </a:rPr>
            </a:br>
            <a:r>
              <a:rPr lang="ru-RU" sz="2400" b="1" cap="all" spc="200" dirty="0">
                <a:solidFill>
                  <a:prstClr val="white"/>
                </a:solidFill>
                <a:ea typeface="+mj-ea"/>
                <a:cs typeface="+mj-cs"/>
              </a:rPr>
              <a:t>- заключение договора о сотрудничестве с администрацией  </a:t>
            </a:r>
            <a:r>
              <a:rPr lang="ru-RU" sz="2400" b="1" cap="all" spc="200" dirty="0" err="1">
                <a:solidFill>
                  <a:prstClr val="white"/>
                </a:solidFill>
                <a:ea typeface="+mj-ea"/>
                <a:cs typeface="+mj-cs"/>
              </a:rPr>
              <a:t>Лыжероллерной</a:t>
            </a:r>
            <a:r>
              <a:rPr lang="ru-RU" sz="2400" b="1" cap="all" spc="200" dirty="0">
                <a:solidFill>
                  <a:prstClr val="white"/>
                </a:solidFill>
                <a:ea typeface="+mj-ea"/>
                <a:cs typeface="+mj-cs"/>
              </a:rPr>
              <a:t> трассы  для проведения спортивно-оздоровительных мероприятий.</a:t>
            </a:r>
            <a:br>
              <a:rPr lang="ru-RU" sz="2400" b="1" cap="all" spc="200" dirty="0">
                <a:solidFill>
                  <a:prstClr val="white"/>
                </a:solidFill>
                <a:ea typeface="+mj-ea"/>
                <a:cs typeface="+mj-cs"/>
              </a:rPr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181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496944" cy="6120680"/>
          </a:xfrm>
        </p:spPr>
        <p:txBody>
          <a:bodyPr/>
          <a:lstStyle/>
          <a:p>
            <a:pPr fontAlgn="base">
              <a:spcBef>
                <a:spcPts val="0"/>
              </a:spcBef>
            </a:pPr>
            <a:r>
              <a:rPr lang="ru-RU" sz="2400" b="1" dirty="0" smtClean="0">
                <a:solidFill>
                  <a:schemeClr val="accent4"/>
                </a:solidFill>
                <a:effectLst/>
                <a:latin typeface="Franklin Gothic Book"/>
                <a:cs typeface="Arial"/>
              </a:rPr>
              <a:t>    </a:t>
            </a:r>
            <a:r>
              <a:rPr lang="ru-RU" b="1" dirty="0" smtClean="0">
                <a:solidFill>
                  <a:schemeClr val="accent4"/>
                </a:solidFill>
                <a:effectLst/>
                <a:latin typeface="Monotype Corsiva" pitchFamily="66" charset="0"/>
                <a:cs typeface="Arial"/>
              </a:rPr>
              <a:t>Результат </a:t>
            </a:r>
            <a:r>
              <a:rPr lang="ru-RU" b="1" dirty="0">
                <a:solidFill>
                  <a:schemeClr val="accent4"/>
                </a:solidFill>
                <a:effectLst/>
                <a:latin typeface="Monotype Corsiva" pitchFamily="66" charset="0"/>
                <a:cs typeface="Arial"/>
              </a:rPr>
              <a:t>проекта</a:t>
            </a:r>
            <a:r>
              <a:rPr lang="ru-RU" b="1" dirty="0" smtClean="0">
                <a:solidFill>
                  <a:schemeClr val="accent4"/>
                </a:solidFill>
                <a:effectLst/>
                <a:latin typeface="Monotype Corsiva" pitchFamily="66" charset="0"/>
                <a:cs typeface="Arial"/>
              </a:rPr>
              <a:t>:</a:t>
            </a:r>
            <a:r>
              <a:rPr lang="ru-RU" sz="2400" b="1" dirty="0">
                <a:solidFill>
                  <a:schemeClr val="accent4"/>
                </a:solidFill>
                <a:latin typeface="Franklin Gothic Book"/>
                <a:cs typeface="Arial"/>
              </a:rPr>
              <a:t/>
            </a:r>
            <a:br>
              <a:rPr lang="ru-RU" sz="2400" b="1" dirty="0">
                <a:solidFill>
                  <a:schemeClr val="accent4"/>
                </a:solidFill>
                <a:latin typeface="Franklin Gothic Book"/>
                <a:cs typeface="Arial"/>
              </a:rPr>
            </a:br>
            <a:r>
              <a:rPr lang="ru-RU" sz="4000" dirty="0">
                <a:effectLst/>
                <a:latin typeface="Arial"/>
              </a:rPr>
              <a:t/>
            </a:r>
            <a:br>
              <a:rPr lang="ru-RU" sz="4000" dirty="0">
                <a:effectLst/>
                <a:latin typeface="Arial"/>
              </a:rPr>
            </a:b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-создание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системы активного 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взаимодействия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ДОУ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с родителями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;</a:t>
            </a:r>
            <a:b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-снижение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заболеваемости воспитанников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;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-высокий уровень мотивации всех участников проекта  к посещению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спортивных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секций на базе ДОУ; </a:t>
            </a:r>
            <a: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-изменение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статуса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родителей из критиков и пассивных наблюдателей в активных участников образовательного процесса .</a:t>
            </a:r>
            <a:r>
              <a:rPr lang="ru-RU" sz="2400" b="1" dirty="0">
                <a:solidFill>
                  <a:schemeClr val="tx1"/>
                </a:solidFill>
                <a:effectLst/>
                <a:latin typeface="Arial"/>
              </a:rPr>
              <a:t/>
            </a:r>
            <a:br>
              <a:rPr lang="ru-RU" sz="2400" b="1" dirty="0">
                <a:solidFill>
                  <a:schemeClr val="tx1"/>
                </a:solidFill>
                <a:effectLst/>
                <a:latin typeface="Arial"/>
              </a:rPr>
            </a:br>
            <a:r>
              <a:rPr lang="ru-RU" sz="2400" b="1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400" b="1" dirty="0">
                <a:solidFill>
                  <a:srgbClr val="FF0000"/>
                </a:solidFill>
                <a:effectLst/>
                <a:latin typeface="Times New Roman"/>
                <a:cs typeface="Times New Roman"/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4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887</Words>
  <Application>Microsoft Office PowerPoint</Application>
  <PresentationFormat>Экран (4:3)</PresentationFormat>
  <Paragraphs>372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Сетка</vt:lpstr>
      <vt:lpstr>ПРОЕКТ по формированию здорового образа жизни  </vt:lpstr>
      <vt:lpstr>Результат анализа групп здоровья детей МБДОУ  д/с № 14 </vt:lpstr>
      <vt:lpstr>Результаты анкетирования родителей  воспитанников МБДОУ  д/с №14</vt:lpstr>
      <vt:lpstr>«Как есть»</vt:lpstr>
      <vt:lpstr>«Как есть»</vt:lpstr>
      <vt:lpstr>Цель проекта:      повышение эффективности работы ДОУ по сохранению и укреплению здоровья детей</vt:lpstr>
      <vt:lpstr>            Способ достижения цели:   -реконструкция спортивной площадки и мини-стадиона;  -открытие сенсорной комнаты; -проведение мини-олимпиад с воспитанниками близлежащих ДОУ - активное вовлечение:  семей воспитанников в занятия кружка по аэробике «Вместе с мамой»; сотрудников, занимающихся аэробикой в ДОУ; неорганизованных детей, посещающих  кружок «Карапуз» (дети от 6 месяцев); . </vt:lpstr>
      <vt:lpstr>Способ достижения цели:</vt:lpstr>
      <vt:lpstr>    Результат проекта:  -создание системы активного  взаимодействия ДОУ с родителями;  -снижение заболеваемости воспитанников; -высокий уровень мотивации всех участников проекта  к посещению спортивных секций на базе ДОУ;  -изменение статуса  родителей из критиков и пассивных наблюдателей в активных участников образовательного процесса .  </vt:lpstr>
      <vt:lpstr>Пользователи результата проекта:   Родители, воспитанники и педагоги   МБДОУ д/с №14 «Золотой ключик»;  воспитанники дошкольных групп МБОУ СОШ №40;  неорганизованные дети микрорайона «Новый- 2»; ДОУ Г. Белгорода.   </vt:lpstr>
      <vt:lpstr>Бюджет проекта</vt:lpstr>
      <vt:lpstr>Этапы реализации проекта:  подготовительный этап   ноябрь-декабрь 2013 года Мониторинг, анкетирование, методическая подборка материала. Организация разъяснительной работы среди родителей и педагогов.  Заключение договоров с МБОУ СОШ №40 и администрацией лыжероллерной трассы </vt:lpstr>
      <vt:lpstr>Основной этап     Март 2014 - апрель 2015 года  Непосредственное осуществление поставленной цели посредством:  обогащение материально-технической базы; -активного включения всех участников проекта для реализации поставленной цели.  </vt:lpstr>
      <vt:lpstr>Планируемые мероприятия по улучшению материально-технической базы:    -Реконструкция спортивной площадки  200 м2.  ( искусственное резиновое покрытие,  яма для прыжков, поле для игры в волейбол, баскетбол);  -реконструкция мини-стадиона 250 м2 (трибуны, беговые дорожки, футбольное, хоккейное поле); -открытие сенсорной комнаты; -обогащение зон здорового образа жизни в каждой группе;  -оформление стенда «Олимпийское здоровье» в каждой группе ; -обеспечение методической базы.  </vt:lpstr>
      <vt:lpstr>Информационно-просветительские  мероприятия </vt:lpstr>
      <vt:lpstr>Спортивно-оздоровительные мероприятия</vt:lpstr>
      <vt:lpstr> Заключительный этап    апрель – май 2015 года Контроль реализации проекта Подведение итогов.  Обобщение опыта работы. </vt:lpstr>
      <vt:lpstr>НОЯБРЬ-ДЕКАБРЬ 2013 ГОД</vt:lpstr>
      <vt:lpstr>ЯНВАРЬ 2014 – МАЙ 2015 ГОД</vt:lpstr>
      <vt:lpstr>Январь 2014- май 2015 год</vt:lpstr>
      <vt:lpstr>Апрель-май 2015 год</vt:lpstr>
      <vt:lpstr>Команда проекта</vt:lpstr>
      <vt:lpstr> 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«Педагогические условия взаимодействия ДОУ и семьи в процессе формирования привычек и навыков здорового образа жизни у дошкольников».</dc:title>
  <dc:creator>Мария</dc:creator>
  <cp:lastModifiedBy>$$$</cp:lastModifiedBy>
  <cp:revision>148</cp:revision>
  <cp:lastPrinted>2013-12-17T08:18:57Z</cp:lastPrinted>
  <dcterms:created xsi:type="dcterms:W3CDTF">2013-11-11T08:43:45Z</dcterms:created>
  <dcterms:modified xsi:type="dcterms:W3CDTF">2015-11-23T08:23:53Z</dcterms:modified>
</cp:coreProperties>
</file>