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7" r:id="rId3"/>
    <p:sldId id="270" r:id="rId4"/>
    <p:sldId id="271" r:id="rId5"/>
    <p:sldId id="272" r:id="rId6"/>
    <p:sldId id="268" r:id="rId7"/>
    <p:sldId id="269" r:id="rId8"/>
    <p:sldId id="273" r:id="rId9"/>
    <p:sldId id="264" r:id="rId10"/>
    <p:sldId id="263" r:id="rId11"/>
    <p:sldId id="262" r:id="rId12"/>
    <p:sldId id="274" r:id="rId13"/>
  </p:sldIdLst>
  <p:sldSz cx="9144000" cy="6858000" type="screen4x3"/>
  <p:notesSz cx="6797675" cy="9926638"/>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2403"/>
    <a:srgbClr val="003300"/>
    <a:srgbClr val="3E3C0E"/>
    <a:srgbClr val="2B4A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38" autoAdjust="0"/>
  </p:normalViewPr>
  <p:slideViewPr>
    <p:cSldViewPr>
      <p:cViewPr varScale="1">
        <p:scale>
          <a:sx n="77" d="100"/>
          <a:sy n="77" d="100"/>
        </p:scale>
        <p:origin x="370" y="58"/>
      </p:cViewPr>
      <p:guideLst>
        <p:guide orient="horz" pos="2160"/>
        <p:guide pos="2880"/>
      </p:guideLst>
    </p:cSldViewPr>
  </p:slideViewPr>
  <p:outlineViewPr>
    <p:cViewPr>
      <p:scale>
        <a:sx n="33" d="100"/>
        <a:sy n="33" d="100"/>
      </p:scale>
      <p:origin x="0" y="840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5F0367-7E85-4C25-9BA9-30683EF6347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EB347698-0A41-4895-BA6B-DF5BFF4CB0F1}">
      <dgm:prSet/>
      <dgm:spPr/>
      <dgm:t>
        <a:bodyPr/>
        <a:lstStyle/>
        <a:p>
          <a:pPr rtl="0"/>
          <a:r>
            <a:rPr lang="ru-RU" dirty="0"/>
            <a:t>Психологические сказки раскрывают перед человеком многообразие жизненных ситуаций и помогают ему найти ответы на свои вопросы, определить способы разрешения имеющихся проблем. </a:t>
          </a:r>
        </a:p>
      </dgm:t>
    </dgm:pt>
    <dgm:pt modelId="{68E8A2C5-9B17-4837-B9D0-90A379B94C41}" type="parTrans" cxnId="{63145B8F-3C6B-496C-8C26-C46A73329C47}">
      <dgm:prSet/>
      <dgm:spPr/>
      <dgm:t>
        <a:bodyPr/>
        <a:lstStyle/>
        <a:p>
          <a:endParaRPr lang="ru-RU"/>
        </a:p>
      </dgm:t>
    </dgm:pt>
    <dgm:pt modelId="{5111CA5A-1282-41F1-8395-1406A865631A}" type="sibTrans" cxnId="{63145B8F-3C6B-496C-8C26-C46A73329C47}">
      <dgm:prSet/>
      <dgm:spPr/>
      <dgm:t>
        <a:bodyPr/>
        <a:lstStyle/>
        <a:p>
          <a:endParaRPr lang="ru-RU"/>
        </a:p>
      </dgm:t>
    </dgm:pt>
    <dgm:pt modelId="{BD080074-114D-48DF-92D9-E21108580BF1}" type="pres">
      <dgm:prSet presAssocID="{135F0367-7E85-4C25-9BA9-30683EF63472}" presName="linear" presStyleCnt="0">
        <dgm:presLayoutVars>
          <dgm:animLvl val="lvl"/>
          <dgm:resizeHandles val="exact"/>
        </dgm:presLayoutVars>
      </dgm:prSet>
      <dgm:spPr/>
    </dgm:pt>
    <dgm:pt modelId="{7C58BF06-C52E-4C83-AECB-6F2C4B3E9B6D}" type="pres">
      <dgm:prSet presAssocID="{EB347698-0A41-4895-BA6B-DF5BFF4CB0F1}" presName="parentText" presStyleLbl="node1" presStyleIdx="0" presStyleCnt="1">
        <dgm:presLayoutVars>
          <dgm:chMax val="0"/>
          <dgm:bulletEnabled val="1"/>
        </dgm:presLayoutVars>
      </dgm:prSet>
      <dgm:spPr/>
    </dgm:pt>
  </dgm:ptLst>
  <dgm:cxnLst>
    <dgm:cxn modelId="{D241036D-42A7-44EF-B261-B0A55ED71723}" type="presOf" srcId="{135F0367-7E85-4C25-9BA9-30683EF63472}" destId="{BD080074-114D-48DF-92D9-E21108580BF1}" srcOrd="0" destOrd="0" presId="urn:microsoft.com/office/officeart/2005/8/layout/vList2"/>
    <dgm:cxn modelId="{63145B8F-3C6B-496C-8C26-C46A73329C47}" srcId="{135F0367-7E85-4C25-9BA9-30683EF63472}" destId="{EB347698-0A41-4895-BA6B-DF5BFF4CB0F1}" srcOrd="0" destOrd="0" parTransId="{68E8A2C5-9B17-4837-B9D0-90A379B94C41}" sibTransId="{5111CA5A-1282-41F1-8395-1406A865631A}"/>
    <dgm:cxn modelId="{FA56D6F2-1942-4091-9BB3-4E6FECD3F286}" type="presOf" srcId="{EB347698-0A41-4895-BA6B-DF5BFF4CB0F1}" destId="{7C58BF06-C52E-4C83-AECB-6F2C4B3E9B6D}" srcOrd="0" destOrd="0" presId="urn:microsoft.com/office/officeart/2005/8/layout/vList2"/>
    <dgm:cxn modelId="{767D2A47-2809-499D-A96F-BB32B9CDC9D4}" type="presParOf" srcId="{BD080074-114D-48DF-92D9-E21108580BF1}" destId="{7C58BF06-C52E-4C83-AECB-6F2C4B3E9B6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58BF06-C52E-4C83-AECB-6F2C4B3E9B6D}">
      <dsp:nvSpPr>
        <dsp:cNvPr id="0" name=""/>
        <dsp:cNvSpPr/>
      </dsp:nvSpPr>
      <dsp:spPr>
        <a:xfrm>
          <a:off x="0" y="49095"/>
          <a:ext cx="8229600" cy="1044809"/>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ru-RU" sz="1900" kern="1200" dirty="0"/>
            <a:t>Психологические сказки раскрывают перед человеком многообразие жизненных ситуаций и помогают ему найти ответы на свои вопросы, определить способы разрешения имеющихся проблем. </a:t>
          </a:r>
        </a:p>
      </dsp:txBody>
      <dsp:txXfrm>
        <a:off x="51003" y="100098"/>
        <a:ext cx="8127594" cy="94280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pPr>
              <a:defRPr/>
            </a:pPr>
            <a:fld id="{7CA4C3A3-9518-4D5C-A2F6-0E6A426F414F}" type="datetimeFigureOut">
              <a:rPr lang="ru-RU" smtClean="0"/>
              <a:pPr>
                <a:defRPr/>
              </a:pPr>
              <a:t>30.08.2023</a:t>
            </a:fld>
            <a:endParaRPr lang="ru-RU"/>
          </a:p>
        </p:txBody>
      </p:sp>
      <p:sp>
        <p:nvSpPr>
          <p:cNvPr id="16" name="Номер слайда 15"/>
          <p:cNvSpPr>
            <a:spLocks noGrp="1"/>
          </p:cNvSpPr>
          <p:nvPr>
            <p:ph type="sldNum" sz="quarter" idx="11"/>
          </p:nvPr>
        </p:nvSpPr>
        <p:spPr/>
        <p:txBody>
          <a:bodyPr/>
          <a:lstStyle/>
          <a:p>
            <a:pPr>
              <a:defRPr/>
            </a:pPr>
            <a:fld id="{6391B533-CFEE-49F7-948B-1431AC3E5DB3}" type="slidenum">
              <a:rPr lang="ru-RU" smtClean="0"/>
              <a:pPr>
                <a:defRPr/>
              </a:pPr>
              <a:t>‹#›</a:t>
            </a:fld>
            <a:endParaRPr lang="ru-RU"/>
          </a:p>
        </p:txBody>
      </p:sp>
      <p:sp>
        <p:nvSpPr>
          <p:cNvPr id="17" name="Нижний колонтитул 16"/>
          <p:cNvSpPr>
            <a:spLocks noGrp="1"/>
          </p:cNvSpPr>
          <p:nvPr>
            <p:ph type="ftr" sz="quarter" idx="12"/>
          </p:nvPr>
        </p:nvSpPr>
        <p:spPr/>
        <p:txBody>
          <a:bodyPr/>
          <a:lstStyle/>
          <a:p>
            <a:pPr>
              <a:defRPr/>
            </a:pPr>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pPr>
              <a:defRPr/>
            </a:pPr>
            <a:fld id="{54130353-15B2-40ED-8B63-F8B4F5677BF4}" type="datetimeFigureOut">
              <a:rPr lang="ru-RU" smtClean="0"/>
              <a:pPr>
                <a:defRPr/>
              </a:pPr>
              <a:t>30.08.2023</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CE6D5A84-AF3B-4896-8AE0-5CA29CCED838}"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pPr>
              <a:defRPr/>
            </a:pPr>
            <a:fld id="{C245E4BC-F6A1-4920-BAA6-7ECC7A1E083E}" type="datetimeFigureOut">
              <a:rPr lang="ru-RU" smtClean="0"/>
              <a:pPr>
                <a:defRPr/>
              </a:pPr>
              <a:t>30.08.2023</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6475D0C8-2BD6-4200-93FF-4AD68D51F3B3}"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4" name="Дата 13"/>
          <p:cNvSpPr>
            <a:spLocks noGrp="1"/>
          </p:cNvSpPr>
          <p:nvPr>
            <p:ph type="dt" sz="half" idx="14"/>
          </p:nvPr>
        </p:nvSpPr>
        <p:spPr/>
        <p:txBody>
          <a:bodyPr/>
          <a:lstStyle/>
          <a:p>
            <a:pPr>
              <a:defRPr/>
            </a:pPr>
            <a:fld id="{7E4EF164-8F22-44EC-903D-09B810330753}" type="datetimeFigureOut">
              <a:rPr lang="ru-RU" smtClean="0"/>
              <a:pPr>
                <a:defRPr/>
              </a:pPr>
              <a:t>30.08.2023</a:t>
            </a:fld>
            <a:endParaRPr lang="ru-RU"/>
          </a:p>
        </p:txBody>
      </p:sp>
      <p:sp>
        <p:nvSpPr>
          <p:cNvPr id="15" name="Номер слайда 14"/>
          <p:cNvSpPr>
            <a:spLocks noGrp="1"/>
          </p:cNvSpPr>
          <p:nvPr>
            <p:ph type="sldNum" sz="quarter" idx="15"/>
          </p:nvPr>
        </p:nvSpPr>
        <p:spPr/>
        <p:txBody>
          <a:bodyPr/>
          <a:lstStyle>
            <a:lvl1pPr algn="ctr">
              <a:defRPr/>
            </a:lvl1pPr>
          </a:lstStyle>
          <a:p>
            <a:pPr>
              <a:defRPr/>
            </a:pPr>
            <a:fld id="{1FDAC729-28EE-4FF8-8C0C-1137662B26B5}" type="slidenum">
              <a:rPr lang="ru-RU" smtClean="0"/>
              <a:pPr>
                <a:defRPr/>
              </a:pPr>
              <a:t>‹#›</a:t>
            </a:fld>
            <a:endParaRPr lang="ru-RU"/>
          </a:p>
        </p:txBody>
      </p:sp>
      <p:sp>
        <p:nvSpPr>
          <p:cNvPr id="16" name="Нижний колонтитул 15"/>
          <p:cNvSpPr>
            <a:spLocks noGrp="1"/>
          </p:cNvSpPr>
          <p:nvPr>
            <p:ph type="ftr" sz="quarter" idx="16"/>
          </p:nvPr>
        </p:nvSpPr>
        <p:spPr/>
        <p:txBody>
          <a:bodyPr/>
          <a:lstStyle/>
          <a:p>
            <a:pPr>
              <a:defRPr/>
            </a:pPr>
            <a:endParaRPr lang="ru-RU"/>
          </a:p>
        </p:txBody>
      </p:sp>
      <p:sp>
        <p:nvSpPr>
          <p:cNvPr id="17" name="Заголовок 16"/>
          <p:cNvSpPr>
            <a:spLocks noGrp="1"/>
          </p:cNvSpPr>
          <p:nvPr>
            <p:ph type="title"/>
          </p:nvPr>
        </p:nvSpPr>
        <p:spPr/>
        <p:txBody>
          <a:bodyPr rtlCol="0" anchor="b" anchorCtr="0"/>
          <a:lstStyle/>
          <a:p>
            <a:r>
              <a:rPr kumimoji="0" lang="ru-RU"/>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pPr>
              <a:defRPr/>
            </a:pPr>
            <a:fld id="{99CD8A41-9903-45AD-8B7A-E468DD575DC6}" type="datetimeFigureOut">
              <a:rPr lang="ru-RU" smtClean="0"/>
              <a:pPr>
                <a:defRPr/>
              </a:pPr>
              <a:t>30.08.2023</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132A54D3-34FE-4A14-A2BD-69C492B6C69D}" type="slidenum">
              <a:rPr lang="ru-RU" smtClean="0"/>
              <a:pPr>
                <a:defRPr/>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pPr>
              <a:defRPr/>
            </a:pPr>
            <a:fld id="{58C10F06-7A9C-4C3F-9DC6-F2EDF03E0DD7}" type="datetimeFigureOut">
              <a:rPr lang="ru-RU" smtClean="0"/>
              <a:pPr>
                <a:defRPr/>
              </a:pPr>
              <a:t>30.08.2023</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3A4E27BA-6438-4291-B56D-A392EC75C36B}" type="slidenum">
              <a:rPr lang="ru-RU" smtClean="0"/>
              <a:pPr>
                <a:defRPr/>
              </a:pPr>
              <a:t>‹#›</a:t>
            </a:fld>
            <a:endParaRPr lang="ru-RU"/>
          </a:p>
        </p:txBody>
      </p:sp>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pPr>
              <a:defRPr/>
            </a:pPr>
            <a:fld id="{3D267478-45B0-42DB-956E-9EF3EECF5C7E}" type="slidenum">
              <a:rPr lang="ru-RU" smtClean="0"/>
              <a:pPr>
                <a:defRPr/>
              </a:pPr>
              <a:t>‹#›</a:t>
            </a:fld>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7" name="Дата 6"/>
          <p:cNvSpPr>
            <a:spLocks noGrp="1"/>
          </p:cNvSpPr>
          <p:nvPr>
            <p:ph type="dt" sz="half" idx="10"/>
          </p:nvPr>
        </p:nvSpPr>
        <p:spPr/>
        <p:txBody>
          <a:bodyPr/>
          <a:lstStyle/>
          <a:p>
            <a:pPr>
              <a:defRPr/>
            </a:pPr>
            <a:fld id="{3F7EAE08-0061-436E-92CA-B842E576319D}" type="datetimeFigureOut">
              <a:rPr lang="ru-RU" smtClean="0"/>
              <a:pPr>
                <a:defRPr/>
              </a:pPr>
              <a:t>30.08.2023</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pPr>
              <a:defRPr/>
            </a:pPr>
            <a:fld id="{140CC972-6FE0-4A1E-B208-95FCA205E432}" type="datetimeFigureOut">
              <a:rPr lang="ru-RU" smtClean="0"/>
              <a:pPr>
                <a:defRPr/>
              </a:pPr>
              <a:t>30.08.2023</a:t>
            </a:fld>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D83D1092-0185-4637-A6B4-8B0E2C418D93}" type="slidenum">
              <a:rPr lang="ru-RU" smtClean="0"/>
              <a:pPr>
                <a:defRPr/>
              </a:pPr>
              <a:t>‹#›</a:t>
            </a:fld>
            <a:endParaRPr lang="ru-RU"/>
          </a:p>
        </p:txBody>
      </p:sp>
      <p:sp>
        <p:nvSpPr>
          <p:cNvPr id="2" name="Заголовок 1"/>
          <p:cNvSpPr>
            <a:spLocks noGrp="1"/>
          </p:cNvSpPr>
          <p:nvPr>
            <p:ph type="title"/>
          </p:nvPr>
        </p:nvSpPr>
        <p:spPr/>
        <p:txBody>
          <a:bodyPr/>
          <a:lstStyle/>
          <a:p>
            <a:r>
              <a:rPr kumimoji="0" lang="ru-RU"/>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E6DCDFF3-8DA1-4DA7-9AAD-2D458C9A9983}" type="datetimeFigureOut">
              <a:rPr lang="ru-RU" smtClean="0"/>
              <a:pPr>
                <a:defRPr/>
              </a:pPr>
              <a:t>30.08.2023</a:t>
            </a:fld>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1826670B-7356-475D-80E1-AED087C88A6A}"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a:t>Образец заголовка</a:t>
            </a:r>
            <a:endParaRPr kumimoji="0" lang="en-US"/>
          </a:p>
        </p:txBody>
      </p:sp>
      <p:sp>
        <p:nvSpPr>
          <p:cNvPr id="8" name="Дата 7"/>
          <p:cNvSpPr>
            <a:spLocks noGrp="1"/>
          </p:cNvSpPr>
          <p:nvPr>
            <p:ph type="dt" sz="half" idx="14"/>
          </p:nvPr>
        </p:nvSpPr>
        <p:spPr/>
        <p:txBody>
          <a:bodyPr/>
          <a:lstStyle/>
          <a:p>
            <a:pPr>
              <a:defRPr/>
            </a:pPr>
            <a:fld id="{4B33F92C-50FD-4AB0-8A87-054BD518FA89}" type="datetimeFigureOut">
              <a:rPr lang="ru-RU" smtClean="0"/>
              <a:pPr>
                <a:defRPr/>
              </a:pPr>
              <a:t>30.08.2023</a:t>
            </a:fld>
            <a:endParaRPr lang="ru-RU"/>
          </a:p>
        </p:txBody>
      </p:sp>
      <p:sp>
        <p:nvSpPr>
          <p:cNvPr id="9" name="Номер слайда 8"/>
          <p:cNvSpPr>
            <a:spLocks noGrp="1"/>
          </p:cNvSpPr>
          <p:nvPr>
            <p:ph type="sldNum" sz="quarter" idx="15"/>
          </p:nvPr>
        </p:nvSpPr>
        <p:spPr/>
        <p:txBody>
          <a:bodyPr/>
          <a:lstStyle/>
          <a:p>
            <a:pPr>
              <a:defRPr/>
            </a:pPr>
            <a:fld id="{BF333195-962D-4AB6-B76E-2C860CF94289}" type="slidenum">
              <a:rPr lang="ru-RU" smtClean="0"/>
              <a:pPr>
                <a:defRPr/>
              </a:pPr>
              <a:t>‹#›</a:t>
            </a:fld>
            <a:endParaRPr lang="ru-RU"/>
          </a:p>
        </p:txBody>
      </p:sp>
      <p:sp>
        <p:nvSpPr>
          <p:cNvPr id="10" name="Нижний колонтитул 9"/>
          <p:cNvSpPr>
            <a:spLocks noGrp="1"/>
          </p:cNvSpPr>
          <p:nvPr>
            <p:ph type="ftr" sz="quarter" idx="16"/>
          </p:nvPr>
        </p:nvSpPr>
        <p:spPr/>
        <p:txBody>
          <a:bodyPr/>
          <a:lstStyle/>
          <a:p>
            <a:pPr>
              <a:defRPr/>
            </a:pPr>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8" name="Дата 7"/>
          <p:cNvSpPr>
            <a:spLocks noGrp="1"/>
          </p:cNvSpPr>
          <p:nvPr>
            <p:ph type="dt" sz="half" idx="10"/>
          </p:nvPr>
        </p:nvSpPr>
        <p:spPr/>
        <p:txBody>
          <a:bodyPr/>
          <a:lstStyle/>
          <a:p>
            <a:pPr>
              <a:defRPr/>
            </a:pPr>
            <a:fld id="{F2E76516-3EC2-4A63-BF89-DA8F8F2F6FB9}" type="datetimeFigureOut">
              <a:rPr lang="ru-RU" smtClean="0"/>
              <a:pPr>
                <a:defRPr/>
              </a:pPr>
              <a:t>30.08.2023</a:t>
            </a:fld>
            <a:endParaRPr lang="ru-RU"/>
          </a:p>
        </p:txBody>
      </p:sp>
      <p:sp>
        <p:nvSpPr>
          <p:cNvPr id="9" name="Номер слайда 8"/>
          <p:cNvSpPr>
            <a:spLocks noGrp="1"/>
          </p:cNvSpPr>
          <p:nvPr>
            <p:ph type="sldNum" sz="quarter" idx="11"/>
          </p:nvPr>
        </p:nvSpPr>
        <p:spPr/>
        <p:txBody>
          <a:bodyPr/>
          <a:lstStyle/>
          <a:p>
            <a:pPr>
              <a:defRPr/>
            </a:pPr>
            <a:fld id="{6FC6A295-5EA3-4430-8F1F-381F8A00F1C4}" type="slidenum">
              <a:rPr lang="ru-RU" smtClean="0"/>
              <a:pPr>
                <a:defRPr/>
              </a:pPr>
              <a:t>‹#›</a:t>
            </a:fld>
            <a:endParaRPr lang="ru-RU"/>
          </a:p>
        </p:txBody>
      </p:sp>
      <p:sp>
        <p:nvSpPr>
          <p:cNvPr id="10" name="Нижний колонтитул 9"/>
          <p:cNvSpPr>
            <a:spLocks noGrp="1"/>
          </p:cNvSpPr>
          <p:nvPr>
            <p:ph type="ftr" sz="quarter" idx="12"/>
          </p:nvPr>
        </p:nvSpPr>
        <p:spPr/>
        <p:txBody>
          <a:bodyPr/>
          <a:lstStyle/>
          <a:p>
            <a:pPr>
              <a:defRPr/>
            </a:pPr>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pPr>
              <a:defRPr/>
            </a:pPr>
            <a:fld id="{4DC8A9EE-299F-4A1A-B57B-3F6C28B6614E}" type="datetimeFigureOut">
              <a:rPr lang="ru-RU" smtClean="0"/>
              <a:pPr>
                <a:defRPr/>
              </a:pPr>
              <a:t>30.08.2023</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a:defRPr/>
            </a:pPr>
            <a:fld id="{0E6FB4A3-0B6B-4160-8A00-BC20BD9B9DD1}" type="slidenum">
              <a:rPr lang="ru-RU" smtClean="0"/>
              <a:pPr>
                <a:defRPr/>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1071546"/>
            <a:ext cx="7872410" cy="1004886"/>
          </a:xfrm>
        </p:spPr>
        <p:txBody>
          <a:bodyPr rtlCol="0">
            <a:normAutofit fontScale="90000"/>
          </a:bodyPr>
          <a:lstStyle/>
          <a:p>
            <a:pPr algn="ctr" fontAlgn="auto">
              <a:spcAft>
                <a:spcPts val="0"/>
              </a:spcAft>
              <a:defRPr/>
            </a:pPr>
            <a:r>
              <a:rPr lang="ru-RU" sz="3200" b="1" dirty="0">
                <a:solidFill>
                  <a:schemeClr val="accent6">
                    <a:lumMod val="50000"/>
                  </a:schemeClr>
                </a:solidFill>
              </a:rPr>
              <a:t>Здоровьесберегающие  технологии: </a:t>
            </a:r>
            <a:r>
              <a:rPr lang="ru-RU" sz="3200" b="1" dirty="0" err="1">
                <a:solidFill>
                  <a:schemeClr val="accent6">
                    <a:lumMod val="50000"/>
                  </a:schemeClr>
                </a:solidFill>
              </a:rPr>
              <a:t>сказкотерапия</a:t>
            </a:r>
            <a:endParaRPr lang="ru-RU" sz="3200" b="1" dirty="0">
              <a:solidFill>
                <a:schemeClr val="accent6">
                  <a:lumMod val="50000"/>
                </a:schemeClr>
              </a:solidFill>
            </a:endParaRPr>
          </a:p>
        </p:txBody>
      </p:sp>
      <p:pic>
        <p:nvPicPr>
          <p:cNvPr id="6" name="Содержимое 5" descr="LJ4Mm.jpg"/>
          <p:cNvPicPr>
            <a:picLocks noGrp="1" noChangeAspect="1"/>
          </p:cNvPicPr>
          <p:nvPr>
            <p:ph sz="half" idx="1"/>
          </p:nvPr>
        </p:nvPicPr>
        <p:blipFill>
          <a:blip r:embed="rId2"/>
          <a:stretch>
            <a:fillRect/>
          </a:stretch>
        </p:blipFill>
        <p:spPr>
          <a:xfrm>
            <a:off x="2714612" y="2143116"/>
            <a:ext cx="4000527" cy="3000396"/>
          </a:xfrm>
        </p:spPr>
      </p:pic>
      <p:sp>
        <p:nvSpPr>
          <p:cNvPr id="5" name="Содержимое 4"/>
          <p:cNvSpPr>
            <a:spLocks noGrp="1"/>
          </p:cNvSpPr>
          <p:nvPr>
            <p:ph sz="half" idx="2"/>
          </p:nvPr>
        </p:nvSpPr>
        <p:spPr>
          <a:xfrm>
            <a:off x="2643174" y="5429264"/>
            <a:ext cx="4059936" cy="1000132"/>
          </a:xfrm>
        </p:spPr>
        <p:txBody>
          <a:bodyPr>
            <a:normAutofit/>
          </a:bodyPr>
          <a:lstStyle/>
          <a:p>
            <a:pPr marL="273050" indent="0" algn="ctr">
              <a:buNone/>
            </a:pPr>
            <a:r>
              <a:rPr lang="ru-RU" sz="1600" b="1" dirty="0">
                <a:solidFill>
                  <a:schemeClr val="accent6">
                    <a:lumMod val="50000"/>
                  </a:schemeClr>
                </a:solidFill>
              </a:rPr>
              <a:t>Ахрамеева Елизавета </a:t>
            </a:r>
            <a:r>
              <a:rPr lang="ru-RU" sz="1600" b="1" dirty="0" err="1">
                <a:solidFill>
                  <a:schemeClr val="accent6">
                    <a:lumMod val="50000"/>
                  </a:schemeClr>
                </a:solidFill>
              </a:rPr>
              <a:t>Генадьевна</a:t>
            </a:r>
            <a:r>
              <a:rPr lang="ru-RU" sz="1600" b="1" dirty="0">
                <a:solidFill>
                  <a:schemeClr val="accent6">
                    <a:lumMod val="50000"/>
                  </a:schemeClr>
                </a:solidFill>
              </a:rPr>
              <a:t>, </a:t>
            </a:r>
          </a:p>
          <a:p>
            <a:pPr marL="273050" indent="0" algn="ctr">
              <a:buNone/>
            </a:pPr>
            <a:r>
              <a:rPr lang="ru-RU" sz="1600" b="1" dirty="0">
                <a:solidFill>
                  <a:schemeClr val="accent6">
                    <a:lumMod val="50000"/>
                  </a:schemeClr>
                </a:solidFill>
              </a:rPr>
              <a:t>учитель-логопед</a:t>
            </a:r>
          </a:p>
          <a:p>
            <a:pPr marL="273050" indent="0" algn="ctr">
              <a:buNone/>
            </a:pPr>
            <a:r>
              <a:rPr lang="ru-RU" sz="1600" b="1" dirty="0">
                <a:solidFill>
                  <a:schemeClr val="accent6">
                    <a:lumMod val="50000"/>
                  </a:schemeClr>
                </a:solidFill>
              </a:rPr>
              <a:t> </a:t>
            </a:r>
          </a:p>
        </p:txBody>
      </p:sp>
      <p:sp>
        <p:nvSpPr>
          <p:cNvPr id="7" name="Прямоугольник 6"/>
          <p:cNvSpPr/>
          <p:nvPr/>
        </p:nvSpPr>
        <p:spPr>
          <a:xfrm>
            <a:off x="2285984" y="285728"/>
            <a:ext cx="4572000" cy="923330"/>
          </a:xfrm>
          <a:prstGeom prst="rect">
            <a:avLst/>
          </a:prstGeom>
        </p:spPr>
        <p:txBody>
          <a:bodyPr>
            <a:spAutoFit/>
          </a:bodyPr>
          <a:lstStyle/>
          <a:p>
            <a:pPr marL="273050" indent="0" algn="ctr">
              <a:buNone/>
            </a:pPr>
            <a:r>
              <a:rPr lang="ru-RU" b="1" dirty="0">
                <a:solidFill>
                  <a:schemeClr val="accent6">
                    <a:lumMod val="50000"/>
                  </a:schemeClr>
                </a:solidFill>
                <a:latin typeface="Constantia" pitchFamily="18" charset="0"/>
              </a:rPr>
              <a:t>МБДОУ д/с  №  14  «Центр развития ребенка «Золотой ключик»</a:t>
            </a:r>
          </a:p>
          <a:p>
            <a:pPr marL="273050" indent="0" algn="ctr">
              <a:buNone/>
            </a:pPr>
            <a:r>
              <a:rPr lang="ru-RU" b="1" dirty="0">
                <a:solidFill>
                  <a:schemeClr val="accent6">
                    <a:lumMod val="50000"/>
                  </a:schemeClr>
                </a:solidFill>
                <a:latin typeface="Constantia" pitchFamily="18" charset="0"/>
              </a:rPr>
              <a:t> г. Белгорода</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1428736"/>
            <a:ext cx="8229600" cy="4768865"/>
          </a:xfrm>
        </p:spPr>
        <p:txBody>
          <a:bodyPr>
            <a:normAutofit fontScale="92500" lnSpcReduction="10000"/>
          </a:bodyPr>
          <a:lstStyle/>
          <a:p>
            <a:pPr algn="just">
              <a:spcAft>
                <a:spcPts val="600"/>
              </a:spcAft>
            </a:pPr>
            <a:r>
              <a:rPr lang="ru-RU" sz="2400" dirty="0">
                <a:solidFill>
                  <a:schemeClr val="bg1"/>
                </a:solidFill>
              </a:rPr>
              <a:t>Читать сказку должен взрослый, которому ребенок целиком и полностью доверяет. </a:t>
            </a:r>
          </a:p>
          <a:p>
            <a:pPr algn="just">
              <a:spcAft>
                <a:spcPts val="600"/>
              </a:spcAft>
            </a:pPr>
            <a:r>
              <a:rPr lang="ru-RU" sz="2400" dirty="0">
                <a:solidFill>
                  <a:schemeClr val="bg1"/>
                </a:solidFill>
              </a:rPr>
              <a:t>Важен телесный контакт. </a:t>
            </a:r>
          </a:p>
          <a:p>
            <a:pPr lvl="0" algn="just">
              <a:spcAft>
                <a:spcPts val="600"/>
              </a:spcAft>
            </a:pPr>
            <a:r>
              <a:rPr lang="ru-RU" sz="2400" dirty="0">
                <a:solidFill>
                  <a:schemeClr val="bg1"/>
                </a:solidFill>
              </a:rPr>
              <a:t>Читать сказку неторопливым, спокойным голосом, а диалоги эмоционально. </a:t>
            </a:r>
          </a:p>
          <a:p>
            <a:pPr algn="just">
              <a:spcAft>
                <a:spcPts val="600"/>
              </a:spcAft>
            </a:pPr>
            <a:r>
              <a:rPr lang="ru-RU" sz="2400" dirty="0">
                <a:solidFill>
                  <a:schemeClr val="bg1"/>
                </a:solidFill>
              </a:rPr>
              <a:t>Сделать обсуждение немного отсроченным, если ребенок совсем маленький или быстро устает.</a:t>
            </a:r>
          </a:p>
          <a:p>
            <a:pPr algn="just">
              <a:spcAft>
                <a:spcPts val="600"/>
              </a:spcAft>
            </a:pPr>
            <a:r>
              <a:rPr lang="ru-RU" sz="2400" dirty="0">
                <a:solidFill>
                  <a:schemeClr val="bg1"/>
                </a:solidFill>
              </a:rPr>
              <a:t>Не указывать напрямую на сходство поведения ребенка и главного героя, то есть не говорить: «Вот, ты ведешь себя точно так же», и т.п. Ребенок и так это поймет, если сказка попала «в точку», особенно если увидит, что персонаж изначально ведет себя не очень хорошо.</a:t>
            </a:r>
          </a:p>
          <a:p>
            <a:endParaRPr lang="ru-RU" sz="2400" b="1" dirty="0">
              <a:solidFill>
                <a:schemeClr val="bg1"/>
              </a:solidFill>
            </a:endParaRPr>
          </a:p>
        </p:txBody>
      </p:sp>
      <p:sp>
        <p:nvSpPr>
          <p:cNvPr id="4" name="Прямоугольник 3"/>
          <p:cNvSpPr/>
          <p:nvPr/>
        </p:nvSpPr>
        <p:spPr>
          <a:xfrm>
            <a:off x="714348" y="357166"/>
            <a:ext cx="7858180" cy="830997"/>
          </a:xfrm>
          <a:prstGeom prst="rect">
            <a:avLst/>
          </a:prstGeom>
        </p:spPr>
        <p:txBody>
          <a:bodyPr wrap="square">
            <a:spAutoFit/>
          </a:bodyPr>
          <a:lstStyle/>
          <a:p>
            <a:pPr algn="ctr"/>
            <a:r>
              <a:rPr lang="ru-RU" sz="2400" b="1" cap="all" dirty="0">
                <a:solidFill>
                  <a:schemeClr val="accent6">
                    <a:lumMod val="75000"/>
                  </a:schemeClr>
                </a:solidFill>
                <a:latin typeface="+mj-lt"/>
              </a:rPr>
              <a:t>Основные правила работы со сказкой</a:t>
            </a:r>
            <a:br>
              <a:rPr lang="ru-RU" sz="2400" b="1" cap="all" dirty="0">
                <a:solidFill>
                  <a:schemeClr val="accent6">
                    <a:lumMod val="75000"/>
                  </a:schemeClr>
                </a:solidFill>
                <a:latin typeface="+mj-lt"/>
              </a:rPr>
            </a:br>
            <a:r>
              <a:rPr lang="ru-RU" sz="2400" b="1" cap="all" dirty="0">
                <a:solidFill>
                  <a:schemeClr val="accent6">
                    <a:lumMod val="75000"/>
                  </a:schemeClr>
                </a:solidFill>
                <a:latin typeface="+mj-lt"/>
              </a:rPr>
              <a:t> для родителей</a:t>
            </a:r>
            <a:endParaRPr lang="ru-RU" sz="2400" cap="all" dirty="0">
              <a:solidFill>
                <a:schemeClr val="accent6">
                  <a:lumMod val="75000"/>
                </a:schemeClr>
              </a:solidFill>
              <a:latin typeface="+mj-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214422"/>
            <a:ext cx="8229600" cy="4881578"/>
          </a:xfrm>
        </p:spPr>
        <p:txBody>
          <a:bodyPr>
            <a:normAutofit/>
          </a:bodyPr>
          <a:lstStyle/>
          <a:p>
            <a:pPr algn="just"/>
            <a:r>
              <a:rPr lang="ru-RU" sz="1800" dirty="0">
                <a:solidFill>
                  <a:schemeClr val="bg1"/>
                </a:solidFill>
              </a:rPr>
              <a:t>Вачков И.В. Введение в сказкотерапию, или Избушка, избушка, повернись ко мне передом… - М.: Генезис, 2011. – 288 с.</a:t>
            </a:r>
          </a:p>
          <a:p>
            <a:pPr algn="just"/>
            <a:r>
              <a:rPr lang="ru-RU" sz="1800" dirty="0">
                <a:solidFill>
                  <a:schemeClr val="bg1"/>
                </a:solidFill>
              </a:rPr>
              <a:t>Мосина Е.С. Почему облака превращаются в тучи? Сказкотерапия для детей и родителей. - М.: Генезис, 2013. – 160 с.</a:t>
            </a:r>
          </a:p>
          <a:p>
            <a:pPr algn="just"/>
            <a:r>
              <a:rPr lang="ru-RU" sz="1800" dirty="0">
                <a:solidFill>
                  <a:schemeClr val="bg1"/>
                </a:solidFill>
              </a:rPr>
              <a:t>Стишенок И.В. Из гусеницы в бабочку: Психологические сказки, притчи, метафоры в индивидуальной и групповой работе. - М.: Генезис, 2013. – 368 с.</a:t>
            </a:r>
          </a:p>
          <a:p>
            <a:pPr algn="just"/>
            <a:r>
              <a:rPr lang="ru-RU" sz="1800" dirty="0">
                <a:solidFill>
                  <a:schemeClr val="bg1"/>
                </a:solidFill>
              </a:rPr>
              <a:t>Интернет-ресурсы.</a:t>
            </a:r>
          </a:p>
        </p:txBody>
      </p:sp>
      <p:sp>
        <p:nvSpPr>
          <p:cNvPr id="2" name="Заголовок 1"/>
          <p:cNvSpPr>
            <a:spLocks noGrp="1"/>
          </p:cNvSpPr>
          <p:nvPr>
            <p:ph type="title"/>
          </p:nvPr>
        </p:nvSpPr>
        <p:spPr>
          <a:xfrm>
            <a:off x="428596" y="571480"/>
            <a:ext cx="8229600" cy="500066"/>
          </a:xfrm>
        </p:spPr>
        <p:txBody>
          <a:bodyPr>
            <a:normAutofit fontScale="90000"/>
          </a:bodyPr>
          <a:lstStyle/>
          <a:p>
            <a:pPr algn="ctr"/>
            <a:br>
              <a:rPr lang="ru-RU" sz="3200" dirty="0">
                <a:solidFill>
                  <a:schemeClr val="bg1"/>
                </a:solidFill>
              </a:rPr>
            </a:br>
            <a:br>
              <a:rPr lang="ru-RU" sz="3200" dirty="0">
                <a:solidFill>
                  <a:schemeClr val="bg1"/>
                </a:solidFill>
              </a:rPr>
            </a:br>
            <a:br>
              <a:rPr lang="ru-RU" sz="3200" dirty="0">
                <a:solidFill>
                  <a:schemeClr val="bg1"/>
                </a:solidFill>
              </a:rPr>
            </a:br>
            <a:br>
              <a:rPr lang="ru-RU" sz="3200" dirty="0">
                <a:solidFill>
                  <a:schemeClr val="bg1"/>
                </a:solidFill>
              </a:rPr>
            </a:br>
            <a:br>
              <a:rPr lang="ru-RU" sz="3200" dirty="0">
                <a:solidFill>
                  <a:schemeClr val="bg1"/>
                </a:solidFill>
              </a:rPr>
            </a:br>
            <a:br>
              <a:rPr lang="ru-RU" sz="3200" dirty="0">
                <a:solidFill>
                  <a:schemeClr val="bg1"/>
                </a:solidFill>
              </a:rPr>
            </a:br>
            <a:br>
              <a:rPr lang="ru-RU" sz="3200" dirty="0">
                <a:solidFill>
                  <a:schemeClr val="bg1"/>
                </a:solidFill>
              </a:rPr>
            </a:br>
            <a:br>
              <a:rPr lang="ru-RU" sz="3200" dirty="0">
                <a:solidFill>
                  <a:schemeClr val="bg1"/>
                </a:solidFill>
              </a:rPr>
            </a:br>
            <a:br>
              <a:rPr lang="ru-RU" sz="3200" dirty="0">
                <a:solidFill>
                  <a:schemeClr val="bg1"/>
                </a:solidFill>
              </a:rPr>
            </a:br>
            <a:br>
              <a:rPr lang="ru-RU" sz="3200" dirty="0">
                <a:solidFill>
                  <a:schemeClr val="bg1"/>
                </a:solidFill>
              </a:rPr>
            </a:br>
            <a:br>
              <a:rPr lang="ru-RU" sz="3200" dirty="0">
                <a:solidFill>
                  <a:schemeClr val="bg1"/>
                </a:solidFill>
              </a:rPr>
            </a:br>
            <a:br>
              <a:rPr lang="ru-RU" sz="3200" dirty="0">
                <a:solidFill>
                  <a:schemeClr val="bg1"/>
                </a:solidFill>
              </a:rPr>
            </a:br>
            <a:br>
              <a:rPr lang="ru-RU" sz="3200" dirty="0">
                <a:solidFill>
                  <a:schemeClr val="bg1"/>
                </a:solidFill>
              </a:rPr>
            </a:br>
            <a:br>
              <a:rPr lang="ru-RU" sz="3200" dirty="0">
                <a:solidFill>
                  <a:schemeClr val="bg1"/>
                </a:solidFill>
              </a:rPr>
            </a:br>
            <a:br>
              <a:rPr lang="ru-RU" sz="3200" dirty="0">
                <a:solidFill>
                  <a:schemeClr val="bg1"/>
                </a:solidFill>
              </a:rPr>
            </a:br>
            <a:br>
              <a:rPr lang="ru-RU" sz="3200" dirty="0">
                <a:solidFill>
                  <a:schemeClr val="bg1"/>
                </a:solidFill>
              </a:rPr>
            </a:br>
            <a:br>
              <a:rPr lang="ru-RU" sz="3200" dirty="0">
                <a:solidFill>
                  <a:schemeClr val="bg1"/>
                </a:solidFill>
              </a:rPr>
            </a:br>
            <a:br>
              <a:rPr lang="ru-RU" sz="3200" dirty="0">
                <a:solidFill>
                  <a:schemeClr val="bg1"/>
                </a:solidFill>
              </a:rPr>
            </a:br>
            <a:br>
              <a:rPr lang="ru-RU" sz="3200" dirty="0">
                <a:solidFill>
                  <a:schemeClr val="bg1"/>
                </a:solidFill>
              </a:rPr>
            </a:br>
            <a:br>
              <a:rPr lang="ru-RU" sz="3200" dirty="0">
                <a:solidFill>
                  <a:schemeClr val="bg1"/>
                </a:solidFill>
              </a:rPr>
            </a:br>
            <a:br>
              <a:rPr lang="ru-RU" sz="3200" dirty="0">
                <a:solidFill>
                  <a:schemeClr val="bg1"/>
                </a:solidFill>
              </a:rPr>
            </a:br>
            <a:br>
              <a:rPr lang="ru-RU" sz="3200" dirty="0">
                <a:solidFill>
                  <a:schemeClr val="bg1"/>
                </a:solidFill>
              </a:rPr>
            </a:br>
            <a:br>
              <a:rPr lang="ru-RU" sz="3200" dirty="0">
                <a:solidFill>
                  <a:schemeClr val="bg1"/>
                </a:solidFill>
              </a:rPr>
            </a:br>
            <a:br>
              <a:rPr lang="ru-RU" sz="3200" dirty="0">
                <a:solidFill>
                  <a:schemeClr val="bg1"/>
                </a:solidFill>
              </a:rPr>
            </a:br>
            <a:br>
              <a:rPr lang="ru-RU" sz="3200" dirty="0">
                <a:solidFill>
                  <a:schemeClr val="bg1"/>
                </a:solidFill>
              </a:rPr>
            </a:br>
            <a:br>
              <a:rPr lang="ru-RU" sz="3200" dirty="0">
                <a:solidFill>
                  <a:schemeClr val="bg1"/>
                </a:solidFill>
              </a:rPr>
            </a:br>
            <a:br>
              <a:rPr lang="ru-RU" sz="3200" dirty="0">
                <a:solidFill>
                  <a:schemeClr val="bg1"/>
                </a:solidFill>
              </a:rPr>
            </a:br>
            <a:br>
              <a:rPr lang="ru-RU" sz="3200" dirty="0">
                <a:solidFill>
                  <a:schemeClr val="bg1"/>
                </a:solidFill>
              </a:rPr>
            </a:br>
            <a:br>
              <a:rPr lang="ru-RU" sz="3200" dirty="0">
                <a:solidFill>
                  <a:schemeClr val="bg1"/>
                </a:solidFill>
              </a:rPr>
            </a:br>
            <a:br>
              <a:rPr lang="ru-RU" sz="3200" dirty="0">
                <a:solidFill>
                  <a:schemeClr val="bg1"/>
                </a:solidFill>
              </a:rPr>
            </a:br>
            <a:br>
              <a:rPr lang="ru-RU" sz="3200" dirty="0">
                <a:solidFill>
                  <a:schemeClr val="bg1"/>
                </a:solidFill>
              </a:rPr>
            </a:br>
            <a:br>
              <a:rPr lang="ru-RU" sz="3200" dirty="0">
                <a:solidFill>
                  <a:schemeClr val="bg1"/>
                </a:solidFill>
              </a:rPr>
            </a:br>
            <a:br>
              <a:rPr lang="ru-RU" sz="3200" dirty="0">
                <a:solidFill>
                  <a:schemeClr val="bg1"/>
                </a:solidFill>
              </a:rPr>
            </a:br>
            <a:br>
              <a:rPr lang="ru-RU" sz="3200" dirty="0">
                <a:solidFill>
                  <a:schemeClr val="bg1"/>
                </a:solidFill>
              </a:rPr>
            </a:br>
            <a:br>
              <a:rPr lang="ru-RU" sz="3200" dirty="0">
                <a:solidFill>
                  <a:schemeClr val="bg1"/>
                </a:solidFill>
              </a:rPr>
            </a:br>
            <a:br>
              <a:rPr lang="ru-RU" sz="3200" dirty="0">
                <a:solidFill>
                  <a:schemeClr val="bg1"/>
                </a:solidFill>
              </a:rPr>
            </a:br>
            <a:br>
              <a:rPr lang="ru-RU" sz="3200" dirty="0">
                <a:solidFill>
                  <a:schemeClr val="bg1"/>
                </a:solidFill>
              </a:rPr>
            </a:br>
            <a:br>
              <a:rPr lang="ru-RU" sz="3200" dirty="0">
                <a:solidFill>
                  <a:schemeClr val="bg1"/>
                </a:solidFill>
              </a:rPr>
            </a:br>
            <a:br>
              <a:rPr lang="ru-RU" sz="3200" dirty="0">
                <a:solidFill>
                  <a:schemeClr val="bg1"/>
                </a:solidFill>
              </a:rPr>
            </a:br>
            <a:br>
              <a:rPr lang="ru-RU" sz="3200" dirty="0">
                <a:solidFill>
                  <a:schemeClr val="bg1"/>
                </a:solidFill>
              </a:rPr>
            </a:br>
            <a:br>
              <a:rPr lang="ru-RU" sz="3200" dirty="0">
                <a:solidFill>
                  <a:schemeClr val="bg1"/>
                </a:solidFill>
              </a:rPr>
            </a:br>
            <a:br>
              <a:rPr lang="ru-RU" sz="3200" dirty="0">
                <a:solidFill>
                  <a:schemeClr val="bg1"/>
                </a:solidFill>
              </a:rPr>
            </a:br>
            <a:br>
              <a:rPr lang="ru-RU" sz="3200" dirty="0">
                <a:solidFill>
                  <a:schemeClr val="bg1"/>
                </a:solidFill>
              </a:rPr>
            </a:br>
            <a:br>
              <a:rPr lang="ru-RU" sz="3200" dirty="0">
                <a:solidFill>
                  <a:schemeClr val="bg1"/>
                </a:solidFill>
              </a:rPr>
            </a:br>
            <a:br>
              <a:rPr lang="ru-RU" sz="3200" dirty="0">
                <a:solidFill>
                  <a:schemeClr val="bg1"/>
                </a:solidFill>
              </a:rPr>
            </a:br>
            <a:br>
              <a:rPr lang="ru-RU" sz="3200" dirty="0">
                <a:solidFill>
                  <a:schemeClr val="bg1"/>
                </a:solidFill>
              </a:rPr>
            </a:br>
            <a:br>
              <a:rPr lang="ru-RU" sz="3200" dirty="0">
                <a:solidFill>
                  <a:schemeClr val="bg1"/>
                </a:solidFill>
              </a:rPr>
            </a:br>
            <a:br>
              <a:rPr lang="ru-RU" sz="3200" dirty="0">
                <a:solidFill>
                  <a:schemeClr val="bg1"/>
                </a:solidFill>
              </a:rPr>
            </a:br>
            <a:br>
              <a:rPr lang="ru-RU" sz="3200" dirty="0">
                <a:solidFill>
                  <a:schemeClr val="bg1"/>
                </a:solidFill>
              </a:rPr>
            </a:br>
            <a:br>
              <a:rPr lang="ru-RU" sz="3200" dirty="0">
                <a:solidFill>
                  <a:schemeClr val="bg1"/>
                </a:solidFill>
              </a:rPr>
            </a:br>
            <a:br>
              <a:rPr lang="ru-RU" sz="3200" dirty="0">
                <a:solidFill>
                  <a:schemeClr val="bg1"/>
                </a:solidFill>
              </a:rPr>
            </a:br>
            <a:br>
              <a:rPr lang="ru-RU" sz="3200" dirty="0">
                <a:solidFill>
                  <a:schemeClr val="bg1"/>
                </a:solidFill>
              </a:rPr>
            </a:br>
            <a:br>
              <a:rPr lang="ru-RU" sz="3200" dirty="0">
                <a:solidFill>
                  <a:schemeClr val="bg1"/>
                </a:solidFill>
              </a:rPr>
            </a:br>
            <a:br>
              <a:rPr lang="ru-RU" sz="3200" dirty="0">
                <a:solidFill>
                  <a:schemeClr val="bg1"/>
                </a:solidFill>
              </a:rPr>
            </a:br>
            <a:br>
              <a:rPr lang="ru-RU" sz="3200" dirty="0">
                <a:solidFill>
                  <a:schemeClr val="bg1"/>
                </a:solidFill>
              </a:rPr>
            </a:br>
            <a:br>
              <a:rPr lang="ru-RU" sz="3200" dirty="0">
                <a:solidFill>
                  <a:schemeClr val="bg1"/>
                </a:solidFill>
              </a:rPr>
            </a:br>
            <a:br>
              <a:rPr lang="ru-RU" sz="3200" dirty="0">
                <a:solidFill>
                  <a:schemeClr val="bg1"/>
                </a:solidFill>
              </a:rPr>
            </a:br>
            <a:br>
              <a:rPr lang="ru-RU" sz="3200" dirty="0">
                <a:solidFill>
                  <a:schemeClr val="bg1"/>
                </a:solidFill>
              </a:rPr>
            </a:br>
            <a:br>
              <a:rPr lang="ru-RU" sz="3200" dirty="0">
                <a:solidFill>
                  <a:schemeClr val="bg1"/>
                </a:solidFill>
              </a:rPr>
            </a:br>
            <a:br>
              <a:rPr lang="ru-RU" sz="3200" dirty="0">
                <a:solidFill>
                  <a:schemeClr val="bg1"/>
                </a:solidFill>
              </a:rPr>
            </a:br>
            <a:br>
              <a:rPr lang="ru-RU" sz="3200" dirty="0">
                <a:solidFill>
                  <a:schemeClr val="bg1"/>
                </a:solidFill>
              </a:rPr>
            </a:br>
            <a:br>
              <a:rPr lang="ru-RU" sz="3200" dirty="0">
                <a:solidFill>
                  <a:schemeClr val="bg1"/>
                </a:solidFill>
              </a:rPr>
            </a:br>
            <a:br>
              <a:rPr lang="ru-RU" sz="3200" dirty="0">
                <a:solidFill>
                  <a:schemeClr val="bg1"/>
                </a:solidFill>
              </a:rPr>
            </a:br>
            <a:br>
              <a:rPr lang="ru-RU" sz="3200" dirty="0">
                <a:solidFill>
                  <a:schemeClr val="bg1"/>
                </a:solidFill>
              </a:rPr>
            </a:br>
            <a:br>
              <a:rPr lang="ru-RU" sz="3200" dirty="0">
                <a:solidFill>
                  <a:schemeClr val="bg1"/>
                </a:solidFill>
              </a:rPr>
            </a:br>
            <a:br>
              <a:rPr lang="ru-RU" sz="3200" dirty="0">
                <a:solidFill>
                  <a:schemeClr val="bg1"/>
                </a:solidFill>
              </a:rPr>
            </a:br>
            <a:br>
              <a:rPr lang="ru-RU" sz="3200" dirty="0">
                <a:solidFill>
                  <a:schemeClr val="bg1"/>
                </a:solidFill>
              </a:rPr>
            </a:br>
            <a:br>
              <a:rPr lang="ru-RU" sz="3200" dirty="0">
                <a:solidFill>
                  <a:schemeClr val="bg1"/>
                </a:solidFill>
              </a:rPr>
            </a:br>
            <a:r>
              <a:rPr lang="ru-RU" sz="3200" dirty="0">
                <a:solidFill>
                  <a:schemeClr val="bg1"/>
                </a:solidFill>
              </a:rPr>
              <a:t> Литература</a:t>
            </a:r>
            <a:endParaRPr lang="ru-RU" sz="3200" dirty="0"/>
          </a:p>
        </p:txBody>
      </p:sp>
      <p:pic>
        <p:nvPicPr>
          <p:cNvPr id="6" name="Picture 1"/>
          <p:cNvPicPr>
            <a:picLocks noChangeAspect="1" noChangeArrowheads="1"/>
          </p:cNvPicPr>
          <p:nvPr/>
        </p:nvPicPr>
        <p:blipFill>
          <a:blip r:embed="rId2"/>
          <a:srcRect/>
          <a:stretch>
            <a:fillRect/>
          </a:stretch>
        </p:blipFill>
        <p:spPr bwMode="auto">
          <a:xfrm>
            <a:off x="3714744" y="3429000"/>
            <a:ext cx="3286148" cy="262419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img1.liveinternet.ru/images/attach/c/2/65/207/65207510_1286891012_178796Sepik.jpg"/>
          <p:cNvPicPr>
            <a:picLocks noChangeAspect="1" noChangeArrowheads="1"/>
          </p:cNvPicPr>
          <p:nvPr/>
        </p:nvPicPr>
        <p:blipFill>
          <a:blip r:embed="rId2"/>
          <a:srcRect/>
          <a:stretch>
            <a:fillRect/>
          </a:stretch>
        </p:blipFill>
        <p:spPr bwMode="auto">
          <a:xfrm>
            <a:off x="1285852" y="785794"/>
            <a:ext cx="6667500" cy="500062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000372"/>
            <a:ext cx="8229600" cy="3286148"/>
          </a:xfrm>
        </p:spPr>
        <p:txBody>
          <a:bodyPr>
            <a:normAutofit/>
          </a:bodyPr>
          <a:lstStyle/>
          <a:p>
            <a:pPr marL="1588" indent="360363" algn="just">
              <a:buNone/>
            </a:pPr>
            <a:r>
              <a:rPr lang="ru-RU" sz="3200" i="1" dirty="0">
                <a:solidFill>
                  <a:schemeClr val="bg1"/>
                </a:solidFill>
              </a:rPr>
              <a:t>Комплекс разнообразных форм и видов деятельности, направленных на сохранение и укрепление здоровья обучающихся получил общее название - </a:t>
            </a:r>
            <a:r>
              <a:rPr lang="ru-RU" sz="3200" b="1" i="1" dirty="0">
                <a:solidFill>
                  <a:schemeClr val="bg1"/>
                </a:solidFill>
              </a:rPr>
              <a:t> «здоровьесберегающие технологии».</a:t>
            </a:r>
          </a:p>
          <a:p>
            <a:endParaRPr lang="ru-RU" dirty="0"/>
          </a:p>
        </p:txBody>
      </p:sp>
      <p:sp>
        <p:nvSpPr>
          <p:cNvPr id="2" name="Заголовок 1"/>
          <p:cNvSpPr>
            <a:spLocks noGrp="1"/>
          </p:cNvSpPr>
          <p:nvPr>
            <p:ph type="title"/>
          </p:nvPr>
        </p:nvSpPr>
        <p:spPr>
          <a:xfrm>
            <a:off x="500034" y="428604"/>
            <a:ext cx="8229600" cy="725470"/>
          </a:xfrm>
        </p:spPr>
        <p:txBody>
          <a:bodyPr>
            <a:normAutofit fontScale="90000"/>
          </a:bodyPr>
          <a:lstStyle/>
          <a:p>
            <a:pPr algn="ctr"/>
            <a:br>
              <a:rPr lang="ru-RU" sz="3600" b="1" dirty="0">
                <a:latin typeface="Book Antiqua" pitchFamily="18" charset="0"/>
              </a:rPr>
            </a:br>
            <a:br>
              <a:rPr lang="ru-RU" sz="3600" b="1" dirty="0">
                <a:latin typeface="Book Antiqua" pitchFamily="18" charset="0"/>
              </a:rPr>
            </a:br>
            <a:br>
              <a:rPr lang="ru-RU" sz="3600" b="1" dirty="0">
                <a:latin typeface="Book Antiqua" pitchFamily="18" charset="0"/>
              </a:rPr>
            </a:br>
            <a:br>
              <a:rPr lang="ru-RU" sz="3600" b="1" dirty="0">
                <a:latin typeface="Book Antiqua" pitchFamily="18" charset="0"/>
              </a:rPr>
            </a:br>
            <a:br>
              <a:rPr lang="ru-RU" sz="3600" b="1" dirty="0">
                <a:latin typeface="Book Antiqua" pitchFamily="18" charset="0"/>
              </a:rPr>
            </a:br>
            <a:br>
              <a:rPr lang="ru-RU" dirty="0"/>
            </a:br>
            <a:r>
              <a:rPr lang="ru-RU" sz="4000" b="1" dirty="0">
                <a:solidFill>
                  <a:srgbClr val="003300"/>
                </a:solidFill>
              </a:rPr>
              <a:t>Здоровьесберегающие технологии </a:t>
            </a:r>
            <a:endParaRPr lang="ru-RU" sz="4000" dirty="0">
              <a:solidFill>
                <a:srgbClr val="003300"/>
              </a:solidFill>
            </a:endParaRPr>
          </a:p>
        </p:txBody>
      </p:sp>
      <p:pic>
        <p:nvPicPr>
          <p:cNvPr id="11266" name="Picture 2" descr="http://1001kartina.su/wp-content/uploads/Yablonskaya_Utro-1000x288.jpg"/>
          <p:cNvPicPr>
            <a:picLocks noChangeAspect="1" noChangeArrowheads="1"/>
          </p:cNvPicPr>
          <p:nvPr/>
        </p:nvPicPr>
        <p:blipFill>
          <a:blip r:embed="rId2"/>
          <a:srcRect/>
          <a:stretch>
            <a:fillRect/>
          </a:stretch>
        </p:blipFill>
        <p:spPr bwMode="auto">
          <a:xfrm>
            <a:off x="1857356" y="1285860"/>
            <a:ext cx="5500726" cy="1584209"/>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2714620"/>
            <a:ext cx="8572560" cy="3786214"/>
          </a:xfrm>
        </p:spPr>
        <p:txBody>
          <a:bodyPr>
            <a:normAutofit/>
          </a:bodyPr>
          <a:lstStyle/>
          <a:p>
            <a:pPr marL="273050" indent="-182563" algn="ctr">
              <a:buNone/>
            </a:pPr>
            <a:r>
              <a:rPr lang="ru-RU" sz="2000" dirty="0">
                <a:solidFill>
                  <a:schemeClr val="bg1"/>
                </a:solidFill>
              </a:rPr>
              <a:t>Применяются в различных видах деятельности и представлены как:</a:t>
            </a:r>
          </a:p>
          <a:p>
            <a:pPr marL="273050" indent="-182563" algn="ctr">
              <a:buNone/>
            </a:pPr>
            <a:endParaRPr lang="ru-RU" sz="2000" dirty="0">
              <a:solidFill>
                <a:schemeClr val="bg1"/>
              </a:solidFill>
            </a:endParaRPr>
          </a:p>
          <a:p>
            <a:pPr lvl="0" algn="just"/>
            <a:r>
              <a:rPr lang="ru-RU" sz="2400" b="1" dirty="0">
                <a:solidFill>
                  <a:schemeClr val="bg1"/>
                </a:solidFill>
              </a:rPr>
              <a:t>Технологии сохранения  и стимулирования  здоровья;</a:t>
            </a:r>
            <a:endParaRPr lang="ru-RU" sz="2400" dirty="0">
              <a:solidFill>
                <a:schemeClr val="bg1"/>
              </a:solidFill>
            </a:endParaRPr>
          </a:p>
          <a:p>
            <a:pPr lvl="0" algn="just"/>
            <a:r>
              <a:rPr lang="ru-RU" sz="2400" b="1" dirty="0">
                <a:solidFill>
                  <a:schemeClr val="bg1"/>
                </a:solidFill>
              </a:rPr>
              <a:t>Технологии  обучения здорового  образа жизни;</a:t>
            </a:r>
            <a:endParaRPr lang="ru-RU" sz="2400" dirty="0">
              <a:solidFill>
                <a:schemeClr val="bg1"/>
              </a:solidFill>
            </a:endParaRPr>
          </a:p>
          <a:p>
            <a:pPr lvl="0" algn="just"/>
            <a:r>
              <a:rPr lang="ru-RU" sz="2400" b="1" dirty="0">
                <a:solidFill>
                  <a:schemeClr val="bg1"/>
                </a:solidFill>
              </a:rPr>
              <a:t>Коррекционные технологии.</a:t>
            </a:r>
            <a:endParaRPr lang="ru-RU" sz="2400" dirty="0">
              <a:solidFill>
                <a:schemeClr val="bg1"/>
              </a:solidFill>
            </a:endParaRPr>
          </a:p>
          <a:p>
            <a:pPr>
              <a:buNone/>
            </a:pPr>
            <a:endParaRPr lang="ru-RU" dirty="0"/>
          </a:p>
        </p:txBody>
      </p:sp>
      <p:sp>
        <p:nvSpPr>
          <p:cNvPr id="2" name="Заголовок 1"/>
          <p:cNvSpPr>
            <a:spLocks noGrp="1"/>
          </p:cNvSpPr>
          <p:nvPr>
            <p:ph type="title"/>
          </p:nvPr>
        </p:nvSpPr>
        <p:spPr>
          <a:xfrm>
            <a:off x="571472" y="428604"/>
            <a:ext cx="5357850" cy="1928826"/>
          </a:xfrm>
        </p:spPr>
        <p:txBody>
          <a:bodyPr>
            <a:normAutofit/>
          </a:bodyPr>
          <a:lstStyle/>
          <a:p>
            <a:pPr algn="ctr"/>
            <a:r>
              <a:rPr lang="ru-RU" sz="3200" b="1" dirty="0">
                <a:solidFill>
                  <a:srgbClr val="003300"/>
                </a:solidFill>
              </a:rPr>
              <a:t>Здоровьесберегающие педагогические технологии</a:t>
            </a:r>
          </a:p>
        </p:txBody>
      </p:sp>
      <p:pic>
        <p:nvPicPr>
          <p:cNvPr id="6" name="Picture 2" descr="http://img0.liveinternet.ru/images/attach/c/0/46/739/46739652_img1.gif"/>
          <p:cNvPicPr>
            <a:picLocks noChangeAspect="1" noChangeArrowheads="1"/>
          </p:cNvPicPr>
          <p:nvPr/>
        </p:nvPicPr>
        <p:blipFill>
          <a:blip r:embed="rId2"/>
          <a:srcRect/>
          <a:stretch>
            <a:fillRect/>
          </a:stretch>
        </p:blipFill>
        <p:spPr bwMode="auto">
          <a:xfrm>
            <a:off x="6000760" y="571480"/>
            <a:ext cx="2284136" cy="192882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071546"/>
            <a:ext cx="8229600" cy="5357850"/>
          </a:xfrm>
        </p:spPr>
        <p:txBody>
          <a:bodyPr>
            <a:noAutofit/>
          </a:bodyPr>
          <a:lstStyle/>
          <a:p>
            <a:pPr algn="just"/>
            <a:r>
              <a:rPr lang="ru-RU" sz="2000" b="1" dirty="0">
                <a:solidFill>
                  <a:srgbClr val="003300"/>
                </a:solidFill>
              </a:rPr>
              <a:t>Сказкотерапия</a:t>
            </a:r>
            <a:r>
              <a:rPr lang="ru-RU" sz="2000" dirty="0">
                <a:solidFill>
                  <a:schemeClr val="bg1"/>
                </a:solidFill>
              </a:rPr>
              <a:t> – один из видов здоровьесберегающих технологий. Является инновационным методом в работе с детьми, который позволяет мягко и ненавязчиво водействовать на ребенка при помощи сказки, решая при этом самые разные задачи.</a:t>
            </a:r>
          </a:p>
          <a:p>
            <a:pPr algn="just"/>
            <a:r>
              <a:rPr lang="ru-RU" sz="2000" dirty="0">
                <a:solidFill>
                  <a:schemeClr val="bg1"/>
                </a:solidFill>
              </a:rPr>
              <a:t>Сказкотерапия нацелена на развитие самосознания человека и обеспечивает контакт как с самим собой, так и с другими, способствуя построению взаимопонимания между людьми и усвоению необходимых моделей поведения и реагирования, новых знаний о себе и мире.</a:t>
            </a:r>
          </a:p>
          <a:p>
            <a:endParaRPr lang="ru-RU" sz="1700" dirty="0"/>
          </a:p>
        </p:txBody>
      </p:sp>
      <p:sp>
        <p:nvSpPr>
          <p:cNvPr id="3" name="Заголовок 2"/>
          <p:cNvSpPr>
            <a:spLocks noGrp="1"/>
          </p:cNvSpPr>
          <p:nvPr>
            <p:ph type="title"/>
          </p:nvPr>
        </p:nvSpPr>
        <p:spPr>
          <a:xfrm>
            <a:off x="428596" y="500042"/>
            <a:ext cx="8229600" cy="500066"/>
          </a:xfrm>
        </p:spPr>
        <p:txBody>
          <a:bodyPr>
            <a:normAutofit fontScale="90000"/>
          </a:bodyPr>
          <a:lstStyle/>
          <a:p>
            <a:pPr algn="ctr"/>
            <a:r>
              <a:rPr lang="ru-RU" dirty="0">
                <a:solidFill>
                  <a:srgbClr val="003300"/>
                </a:solidFill>
              </a:rPr>
              <a:t>Сказкотерапия</a:t>
            </a:r>
          </a:p>
        </p:txBody>
      </p:sp>
      <p:pic>
        <p:nvPicPr>
          <p:cNvPr id="8194" name="Picture 2" descr="http://cityforkids.ru/wp-content/uploads/2125.jpg"/>
          <p:cNvPicPr>
            <a:picLocks noChangeAspect="1" noChangeArrowheads="1"/>
          </p:cNvPicPr>
          <p:nvPr/>
        </p:nvPicPr>
        <p:blipFill>
          <a:blip r:embed="rId2"/>
          <a:srcRect/>
          <a:stretch>
            <a:fillRect/>
          </a:stretch>
        </p:blipFill>
        <p:spPr bwMode="auto">
          <a:xfrm>
            <a:off x="2786050" y="4357694"/>
            <a:ext cx="3833798" cy="204057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00034" y="357166"/>
            <a:ext cx="8229600" cy="4953016"/>
          </a:xfrm>
        </p:spPr>
        <p:txBody>
          <a:bodyPr>
            <a:normAutofit fontScale="70000" lnSpcReduction="20000"/>
          </a:bodyPr>
          <a:lstStyle/>
          <a:p>
            <a:pPr algn="just">
              <a:spcBef>
                <a:spcPts val="1200"/>
              </a:spcBef>
              <a:spcAft>
                <a:spcPts val="1200"/>
              </a:spcAft>
            </a:pPr>
            <a:r>
              <a:rPr lang="ru-RU" sz="3100" b="1" dirty="0">
                <a:solidFill>
                  <a:schemeClr val="accent5">
                    <a:lumMod val="50000"/>
                  </a:schemeClr>
                </a:solidFill>
              </a:rPr>
              <a:t>Принципы</a:t>
            </a:r>
            <a:r>
              <a:rPr lang="ru-RU" sz="2900" dirty="0">
                <a:solidFill>
                  <a:schemeClr val="bg1"/>
                </a:solidFill>
              </a:rPr>
              <a:t> сказкотерапии заключаются в знакомстве ребенка со своими сильными сторонами, в «расширении» его поля сознания и поведения, в поиске нестандартных, оптимальных выходов из различных ситуаций, обмене жизненным опытом. Этот метод развивает умение слушать себя и других, учить принимать и создавать новое.</a:t>
            </a:r>
          </a:p>
          <a:p>
            <a:pPr algn="just">
              <a:spcBef>
                <a:spcPts val="1200"/>
              </a:spcBef>
              <a:spcAft>
                <a:spcPts val="1200"/>
              </a:spcAft>
            </a:pPr>
            <a:r>
              <a:rPr lang="ru-RU" sz="2900" dirty="0">
                <a:solidFill>
                  <a:schemeClr val="bg1"/>
                </a:solidFill>
              </a:rPr>
              <a:t>В процессе каждого занятия по сказкотерапии можно дополнительно решать определенные задачи. Например: отработка произвольного внимания или сплочение группы, развитие чувства взаимопомощи и поддержки, или развитие памяти, расширение эмоционально-поведенческих реакций , где на примерах сказочных героев дети учатся разбираться в людских характерах.</a:t>
            </a:r>
          </a:p>
          <a:p>
            <a:pPr algn="just">
              <a:spcBef>
                <a:spcPts val="1200"/>
              </a:spcBef>
              <a:spcAft>
                <a:spcPts val="1200"/>
              </a:spcAft>
            </a:pPr>
            <a:r>
              <a:rPr lang="ru-RU" sz="2900" dirty="0">
                <a:solidFill>
                  <a:schemeClr val="bg1"/>
                </a:solidFill>
              </a:rPr>
              <a:t>Сказкотерапию используют и в воспитании, и в образовании, и в развитии, и в тренинговом воздействии, и как инструмент психотерапии.  </a:t>
            </a:r>
          </a:p>
          <a:p>
            <a:endParaRPr lang="ru-RU" dirty="0"/>
          </a:p>
        </p:txBody>
      </p:sp>
      <p:pic>
        <p:nvPicPr>
          <p:cNvPr id="25603" name="Picture 3" descr="I:\72951.jpg"/>
          <p:cNvPicPr>
            <a:picLocks noChangeAspect="1" noChangeArrowheads="1"/>
          </p:cNvPicPr>
          <p:nvPr/>
        </p:nvPicPr>
        <p:blipFill>
          <a:blip r:embed="rId2"/>
          <a:srcRect/>
          <a:stretch>
            <a:fillRect/>
          </a:stretch>
        </p:blipFill>
        <p:spPr bwMode="auto">
          <a:xfrm>
            <a:off x="3143240" y="5000636"/>
            <a:ext cx="2819400" cy="145732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4032"/>
          </a:xfrm>
        </p:spPr>
        <p:txBody>
          <a:bodyPr>
            <a:normAutofit fontScale="90000"/>
          </a:bodyPr>
          <a:lstStyle/>
          <a:p>
            <a:pPr algn="ct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sz="3200" b="1" dirty="0">
                <a:latin typeface="Book Antiqua" pitchFamily="18" charset="0"/>
              </a:rPr>
            </a:br>
            <a:r>
              <a:rPr lang="ru-RU" sz="3200" b="1" dirty="0">
                <a:solidFill>
                  <a:schemeClr val="bg1"/>
                </a:solidFill>
              </a:rPr>
              <a:t>Классификация сказок  И.В. Вачкова</a:t>
            </a:r>
          </a:p>
        </p:txBody>
      </p:sp>
      <p:sp>
        <p:nvSpPr>
          <p:cNvPr id="4" name="Прямоугольник 3"/>
          <p:cNvSpPr/>
          <p:nvPr/>
        </p:nvSpPr>
        <p:spPr>
          <a:xfrm>
            <a:off x="2786050" y="1285860"/>
            <a:ext cx="3643338" cy="8572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2400" b="1" dirty="0">
                <a:latin typeface="Book Antiqua" pitchFamily="18" charset="0"/>
              </a:rPr>
              <a:t>Виды сказок в сказкотерапии</a:t>
            </a:r>
          </a:p>
        </p:txBody>
      </p:sp>
      <p:sp>
        <p:nvSpPr>
          <p:cNvPr id="5" name="Прямоугольник 4"/>
          <p:cNvSpPr/>
          <p:nvPr/>
        </p:nvSpPr>
        <p:spPr>
          <a:xfrm>
            <a:off x="2786050" y="2857496"/>
            <a:ext cx="3714776" cy="42862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b="1" dirty="0"/>
              <a:t>развлекательные</a:t>
            </a:r>
          </a:p>
        </p:txBody>
      </p:sp>
      <p:sp>
        <p:nvSpPr>
          <p:cNvPr id="6" name="Прямоугольник 5"/>
          <p:cNvSpPr/>
          <p:nvPr/>
        </p:nvSpPr>
        <p:spPr>
          <a:xfrm>
            <a:off x="2786050" y="3286124"/>
            <a:ext cx="3714776" cy="42862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b="1" dirty="0"/>
              <a:t>художественные</a:t>
            </a:r>
          </a:p>
        </p:txBody>
      </p:sp>
      <p:sp>
        <p:nvSpPr>
          <p:cNvPr id="7" name="Прямоугольник 6"/>
          <p:cNvSpPr/>
          <p:nvPr/>
        </p:nvSpPr>
        <p:spPr>
          <a:xfrm>
            <a:off x="2786050" y="3714752"/>
            <a:ext cx="3714776" cy="42862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b="1" dirty="0"/>
              <a:t>дидактические</a:t>
            </a:r>
          </a:p>
        </p:txBody>
      </p:sp>
      <p:sp>
        <p:nvSpPr>
          <p:cNvPr id="8" name="Прямоугольник 7"/>
          <p:cNvSpPr/>
          <p:nvPr/>
        </p:nvSpPr>
        <p:spPr>
          <a:xfrm>
            <a:off x="1071538" y="2214554"/>
            <a:ext cx="1557342" cy="62864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2000" b="1" dirty="0"/>
              <a:t>авторские</a:t>
            </a:r>
          </a:p>
        </p:txBody>
      </p:sp>
      <p:sp>
        <p:nvSpPr>
          <p:cNvPr id="9" name="Прямоугольник 8"/>
          <p:cNvSpPr/>
          <p:nvPr/>
        </p:nvSpPr>
        <p:spPr>
          <a:xfrm>
            <a:off x="6572264" y="2214554"/>
            <a:ext cx="1643074" cy="57150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2000" b="1" dirty="0"/>
              <a:t>народные</a:t>
            </a:r>
          </a:p>
        </p:txBody>
      </p:sp>
      <p:sp>
        <p:nvSpPr>
          <p:cNvPr id="10" name="Стрелка вниз 9"/>
          <p:cNvSpPr/>
          <p:nvPr/>
        </p:nvSpPr>
        <p:spPr>
          <a:xfrm rot="3188493">
            <a:off x="2080375" y="1283982"/>
            <a:ext cx="484632" cy="978408"/>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11" name="Стрелка вниз 10"/>
          <p:cNvSpPr/>
          <p:nvPr/>
        </p:nvSpPr>
        <p:spPr>
          <a:xfrm rot="18701279">
            <a:off x="6642119" y="1302969"/>
            <a:ext cx="484632" cy="978408"/>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13" name="Прямоугольник 12"/>
          <p:cNvSpPr/>
          <p:nvPr/>
        </p:nvSpPr>
        <p:spPr>
          <a:xfrm>
            <a:off x="2786050" y="4143380"/>
            <a:ext cx="3714776" cy="42862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b="1" dirty="0"/>
              <a:t>психологические</a:t>
            </a:r>
          </a:p>
        </p:txBody>
      </p:sp>
      <p:sp>
        <p:nvSpPr>
          <p:cNvPr id="14" name="Прямоугольник 13"/>
          <p:cNvSpPr/>
          <p:nvPr/>
        </p:nvSpPr>
        <p:spPr>
          <a:xfrm>
            <a:off x="142844" y="5429264"/>
            <a:ext cx="2071702" cy="57150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2000" b="1" dirty="0"/>
              <a:t>медитативные</a:t>
            </a:r>
          </a:p>
        </p:txBody>
      </p:sp>
      <p:sp>
        <p:nvSpPr>
          <p:cNvPr id="15" name="Прямоугольник 14"/>
          <p:cNvSpPr/>
          <p:nvPr/>
        </p:nvSpPr>
        <p:spPr>
          <a:xfrm>
            <a:off x="2357422" y="5429264"/>
            <a:ext cx="2000264" cy="57150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2000" b="1" dirty="0"/>
              <a:t>психокоррек-ционные</a:t>
            </a:r>
          </a:p>
        </p:txBody>
      </p:sp>
      <p:sp>
        <p:nvSpPr>
          <p:cNvPr id="16" name="Прямоугольник 15"/>
          <p:cNvSpPr/>
          <p:nvPr/>
        </p:nvSpPr>
        <p:spPr>
          <a:xfrm>
            <a:off x="4500562" y="5429264"/>
            <a:ext cx="2143140" cy="57150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2000" b="1" dirty="0"/>
              <a:t>психотерапев-тические</a:t>
            </a:r>
          </a:p>
        </p:txBody>
      </p:sp>
      <p:sp>
        <p:nvSpPr>
          <p:cNvPr id="17" name="Прямоугольник 16"/>
          <p:cNvSpPr/>
          <p:nvPr/>
        </p:nvSpPr>
        <p:spPr>
          <a:xfrm>
            <a:off x="6786578" y="5429264"/>
            <a:ext cx="2000264" cy="57150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2000" b="1" dirty="0"/>
              <a:t>развивающие</a:t>
            </a:r>
          </a:p>
        </p:txBody>
      </p:sp>
      <p:cxnSp>
        <p:nvCxnSpPr>
          <p:cNvPr id="19" name="Прямая со стрелкой 18"/>
          <p:cNvCxnSpPr>
            <a:endCxn id="17" idx="0"/>
          </p:cNvCxnSpPr>
          <p:nvPr/>
        </p:nvCxnSpPr>
        <p:spPr>
          <a:xfrm>
            <a:off x="6500826" y="4572008"/>
            <a:ext cx="1285884" cy="8572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a:off x="5214942" y="4572008"/>
            <a:ext cx="928694" cy="8572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p:nvPr/>
        </p:nvCxnSpPr>
        <p:spPr>
          <a:xfrm rot="10800000" flipV="1">
            <a:off x="3071802" y="4572008"/>
            <a:ext cx="928694" cy="8572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p:nvPr/>
        </p:nvCxnSpPr>
        <p:spPr>
          <a:xfrm rot="10800000" flipV="1">
            <a:off x="1500166" y="4572008"/>
            <a:ext cx="1357322" cy="8572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Тройная стрелка влево/вправо/вверх 34"/>
          <p:cNvSpPr/>
          <p:nvPr/>
        </p:nvSpPr>
        <p:spPr>
          <a:xfrm rot="10800000">
            <a:off x="2714612" y="2214554"/>
            <a:ext cx="3643338" cy="642942"/>
          </a:xfrm>
          <a:prstGeom prst="leftRightUp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Содержимое 2"/>
          <p:cNvSpPr>
            <a:spLocks noGrp="1"/>
          </p:cNvSpPr>
          <p:nvPr>
            <p:ph idx="1"/>
          </p:nvPr>
        </p:nvSpPr>
        <p:spPr>
          <a:xfrm>
            <a:off x="457200" y="1600200"/>
            <a:ext cx="8229600" cy="4686320"/>
          </a:xfrm>
        </p:spPr>
        <p:txBody>
          <a:bodyPr>
            <a:normAutofit lnSpcReduction="10000"/>
          </a:bodyPr>
          <a:lstStyle/>
          <a:p>
            <a:pPr algn="just"/>
            <a:r>
              <a:rPr lang="ru-RU" sz="1800" dirty="0">
                <a:solidFill>
                  <a:schemeClr val="bg1"/>
                </a:solidFill>
              </a:rPr>
              <a:t>Отличительной особенностью </a:t>
            </a:r>
            <a:r>
              <a:rPr lang="ru-RU" sz="1800" b="1" dirty="0">
                <a:solidFill>
                  <a:schemeClr val="bg1"/>
                </a:solidFill>
              </a:rPr>
              <a:t>медитативных</a:t>
            </a:r>
            <a:r>
              <a:rPr lang="ru-RU" sz="1800" dirty="0">
                <a:solidFill>
                  <a:schemeClr val="bg1"/>
                </a:solidFill>
              </a:rPr>
              <a:t> сказок является отсутствие конфликтов и злых героев. </a:t>
            </a:r>
          </a:p>
          <a:p>
            <a:pPr algn="just"/>
            <a:r>
              <a:rPr lang="ru-RU" sz="1800" b="1" dirty="0">
                <a:solidFill>
                  <a:schemeClr val="bg1"/>
                </a:solidFill>
              </a:rPr>
              <a:t>Психокоррекционные</a:t>
            </a:r>
            <a:r>
              <a:rPr lang="ru-RU" sz="1800" dirty="0">
                <a:solidFill>
                  <a:schemeClr val="bg1"/>
                </a:solidFill>
              </a:rPr>
              <a:t> сказки создаются для мягкого влияния на поведение ребенка. Под коррекцией здесь понимается «замещение» неэффективного стиля поведения на более продуктивный, а также объяснение ребенку смысла происходящего. </a:t>
            </a:r>
          </a:p>
          <a:p>
            <a:pPr algn="just"/>
            <a:r>
              <a:rPr lang="ru-RU" sz="1800" b="1" dirty="0">
                <a:solidFill>
                  <a:schemeClr val="bg1"/>
                </a:solidFill>
              </a:rPr>
              <a:t>Психотерапевтические</a:t>
            </a:r>
            <a:r>
              <a:rPr lang="ru-RU" sz="1800" dirty="0">
                <a:solidFill>
                  <a:schemeClr val="bg1"/>
                </a:solidFill>
              </a:rPr>
              <a:t> сказки раскрывают глубинный смысл происходящих событий, помогают увидеть происходящее с другой стороны. Они не всегда однозначны, но всегда глубоки и проникновенны. Психотерапевтические сказки часто оставляют человека с вопросом, что, в свою очередь, стимулирует процесс личностного роста. </a:t>
            </a:r>
          </a:p>
          <a:p>
            <a:pPr algn="just"/>
            <a:r>
              <a:rPr lang="ru-RU" sz="1800" b="1" dirty="0">
                <a:solidFill>
                  <a:schemeClr val="bg1"/>
                </a:solidFill>
              </a:rPr>
              <a:t>Информационно-психологические</a:t>
            </a:r>
            <a:r>
              <a:rPr lang="ru-RU" sz="1800" dirty="0">
                <a:solidFill>
                  <a:schemeClr val="bg1"/>
                </a:solidFill>
              </a:rPr>
              <a:t> (развивающие) сказки содействуют оптимальному ходу естественного психического развития и содержат в метафорическом виде информацию о внутреннем мире человека. Их цель — открытие человеку богатств его психики для помощи в осознании своих особенностей.</a:t>
            </a:r>
          </a:p>
          <a:p>
            <a:endParaRPr lang="ru-RU" sz="1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14282" y="1428736"/>
            <a:ext cx="8572560" cy="4667264"/>
          </a:xfrm>
        </p:spPr>
        <p:txBody>
          <a:bodyPr>
            <a:normAutofit/>
          </a:bodyPr>
          <a:lstStyle/>
          <a:p>
            <a:pPr algn="ctr">
              <a:buNone/>
            </a:pPr>
            <a:r>
              <a:rPr lang="ru-RU" sz="1800" dirty="0">
                <a:solidFill>
                  <a:schemeClr val="bg1"/>
                </a:solidFill>
              </a:rPr>
              <a:t>	</a:t>
            </a:r>
            <a:r>
              <a:rPr lang="ru-RU" sz="1800" b="1" dirty="0">
                <a:solidFill>
                  <a:schemeClr val="bg1"/>
                </a:solidFill>
              </a:rPr>
              <a:t>Сказкотерапевтическое занятие должно состоять </a:t>
            </a:r>
          </a:p>
          <a:p>
            <a:pPr algn="ctr">
              <a:buNone/>
            </a:pPr>
            <a:r>
              <a:rPr lang="ru-RU" sz="1800" b="1" dirty="0">
                <a:solidFill>
                  <a:schemeClr val="bg1"/>
                </a:solidFill>
              </a:rPr>
              <a:t>из трех основных частей:</a:t>
            </a:r>
          </a:p>
          <a:p>
            <a:pPr lvl="1"/>
            <a:r>
              <a:rPr lang="ru-RU" sz="1600" dirty="0">
                <a:solidFill>
                  <a:schemeClr val="bg1"/>
                </a:solidFill>
              </a:rPr>
              <a:t>вводная часть (разминка);</a:t>
            </a:r>
          </a:p>
          <a:p>
            <a:pPr lvl="1"/>
            <a:r>
              <a:rPr lang="ru-RU" sz="1600" dirty="0">
                <a:solidFill>
                  <a:schemeClr val="bg1"/>
                </a:solidFill>
              </a:rPr>
              <a:t>рабочее время;</a:t>
            </a:r>
          </a:p>
          <a:p>
            <a:pPr lvl="1"/>
            <a:r>
              <a:rPr lang="ru-RU" sz="1600" dirty="0">
                <a:solidFill>
                  <a:schemeClr val="bg1"/>
                </a:solidFill>
              </a:rPr>
              <a:t>обсуждение (шеринг).</a:t>
            </a:r>
          </a:p>
          <a:p>
            <a:pPr algn="just">
              <a:buNone/>
            </a:pPr>
            <a:r>
              <a:rPr lang="ru-RU" sz="1800" dirty="0">
                <a:solidFill>
                  <a:schemeClr val="bg1"/>
                </a:solidFill>
              </a:rPr>
              <a:t>		</a:t>
            </a:r>
            <a:r>
              <a:rPr lang="ru-RU" sz="1700" dirty="0">
                <a:solidFill>
                  <a:schemeClr val="bg1"/>
                </a:solidFill>
              </a:rPr>
              <a:t>Занятия с детьми дошкольного и младшего школьного возраста проводятся два раза в неделю продолжительностью от 30 до 45 минут (в зависимости от возраста). При групповой работе число участников составляет от 10 до 14 человек.</a:t>
            </a:r>
          </a:p>
          <a:p>
            <a:pPr algn="just">
              <a:buNone/>
            </a:pPr>
            <a:r>
              <a:rPr lang="ru-RU" sz="1700" dirty="0">
                <a:solidFill>
                  <a:schemeClr val="bg1"/>
                </a:solidFill>
              </a:rPr>
              <a:t>		Длительность занятий может варьироваться, и лучше, если есть возможность не быть жестко ограниченным во времени. Занятия могут длиться от 25 минут до 40 минут (в зависимости от сценария или времени, которым располагают участники. Оптимальной для большинства групп является длительность 30 минут.</a:t>
            </a:r>
          </a:p>
        </p:txBody>
      </p:sp>
      <p:sp>
        <p:nvSpPr>
          <p:cNvPr id="3" name="Заголовок 2"/>
          <p:cNvSpPr>
            <a:spLocks noGrp="1"/>
          </p:cNvSpPr>
          <p:nvPr>
            <p:ph type="title"/>
          </p:nvPr>
        </p:nvSpPr>
        <p:spPr>
          <a:xfrm>
            <a:off x="457200" y="152400"/>
            <a:ext cx="8229600" cy="1062022"/>
          </a:xfrm>
        </p:spPr>
        <p:txBody>
          <a:bodyPr>
            <a:normAutofit/>
          </a:bodyPr>
          <a:lstStyle/>
          <a:p>
            <a:pPr algn="ctr"/>
            <a:r>
              <a:rPr lang="ru-RU" sz="3600" dirty="0">
                <a:solidFill>
                  <a:schemeClr val="accent1">
                    <a:lumMod val="50000"/>
                  </a:schemeClr>
                </a:solidFill>
              </a:rPr>
              <a:t>РАБОТА СО СКАЗКОЙ В ГРУППАХ</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0c2c2433ab6ffdc4337d6aa327bdf978.jpeg"/>
          <p:cNvPicPr>
            <a:picLocks noGrp="1" noChangeAspect="1"/>
          </p:cNvPicPr>
          <p:nvPr>
            <p:ph idx="1"/>
          </p:nvPr>
        </p:nvPicPr>
        <p:blipFill>
          <a:blip r:embed="rId2"/>
          <a:stretch>
            <a:fillRect/>
          </a:stretch>
        </p:blipFill>
        <p:spPr>
          <a:xfrm>
            <a:off x="1870363" y="1524000"/>
            <a:ext cx="5403273" cy="4572000"/>
          </a:xfrm>
        </p:spPr>
      </p:pic>
      <p:sp>
        <p:nvSpPr>
          <p:cNvPr id="2" name="Заголовок 1"/>
          <p:cNvSpPr>
            <a:spLocks noGrp="1"/>
          </p:cNvSpPr>
          <p:nvPr>
            <p:ph type="title"/>
          </p:nvPr>
        </p:nvSpPr>
        <p:spPr>
          <a:xfrm>
            <a:off x="428596" y="500042"/>
            <a:ext cx="8229600" cy="728682"/>
          </a:xfrm>
        </p:spPr>
        <p:txBody>
          <a:bodyPr>
            <a:normAutofit fontScale="90000"/>
          </a:bodyPr>
          <a:lstStyle/>
          <a:p>
            <a:pPr algn="ctr"/>
            <a:br>
              <a:rPr lang="ru-RU" sz="3200" b="1" dirty="0"/>
            </a:br>
            <a:br>
              <a:rPr lang="ru-RU" sz="3200" b="1" dirty="0"/>
            </a:br>
            <a:br>
              <a:rPr lang="ru-RU" sz="3200" b="1" dirty="0"/>
            </a:br>
            <a:br>
              <a:rPr lang="ru-RU" b="1" dirty="0">
                <a:latin typeface="Book Antiqua" pitchFamily="18" charset="0"/>
              </a:rPr>
            </a:br>
            <a:r>
              <a:rPr lang="ru-RU" sz="3100" b="1" dirty="0">
                <a:solidFill>
                  <a:srgbClr val="512403"/>
                </a:solidFill>
              </a:rPr>
              <a:t>Использование сказки в работе с родителями</a:t>
            </a:r>
            <a:endParaRPr lang="ru-RU" sz="3100" dirty="0">
              <a:solidFill>
                <a:srgbClr val="512403"/>
              </a:solidFill>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Другая 12">
      <a:dk1>
        <a:sysClr val="windowText" lastClr="000000"/>
      </a:dk1>
      <a:lt1>
        <a:sysClr val="window" lastClr="FFFFFF"/>
      </a:lt1>
      <a:dk2>
        <a:srgbClr val="F6F4D6"/>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1551</TotalTime>
  <Words>857</Words>
  <Application>Microsoft Office PowerPoint</Application>
  <PresentationFormat>Экран (4:3)</PresentationFormat>
  <Paragraphs>57</Paragraphs>
  <Slides>12</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12</vt:i4>
      </vt:variant>
    </vt:vector>
  </HeadingPairs>
  <TitlesOfParts>
    <vt:vector size="17" baseType="lpstr">
      <vt:lpstr>Arial</vt:lpstr>
      <vt:lpstr>Book Antiqua</vt:lpstr>
      <vt:lpstr>Constantia</vt:lpstr>
      <vt:lpstr>Wingdings 2</vt:lpstr>
      <vt:lpstr>Бумажная</vt:lpstr>
      <vt:lpstr>Здоровьесберегающие  технологии: сказкотерапия</vt:lpstr>
      <vt:lpstr>      Здоровьесберегающие технологии </vt:lpstr>
      <vt:lpstr>Здоровьесберегающие педагогические технологии</vt:lpstr>
      <vt:lpstr>Сказкотерапия</vt:lpstr>
      <vt:lpstr>Презентация PowerPoint</vt:lpstr>
      <vt:lpstr>             Классификация сказок  И.В. Вачкова</vt:lpstr>
      <vt:lpstr>Презентация PowerPoint</vt:lpstr>
      <vt:lpstr>РАБОТА СО СКАЗКОЙ В ГРУППАХ</vt:lpstr>
      <vt:lpstr>    Использование сказки в работе с родителями</vt:lpstr>
      <vt:lpstr>Презентация PowerPoint</vt:lpstr>
      <vt:lpstr>                                                                     Литература</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ЗДОРОВЬЕСБЕРЕГАЮЩИЕ ТЕХНОЛОГИИ: СКАЗКОТЕРАПИЯ</dc:title>
  <dc:creator>ДЖ</dc:creator>
  <cp:lastModifiedBy>Гаркушова Наталья</cp:lastModifiedBy>
  <cp:revision>96</cp:revision>
  <cp:lastPrinted>2017-04-11T06:14:32Z</cp:lastPrinted>
  <dcterms:created xsi:type="dcterms:W3CDTF">2014-10-27T15:11:12Z</dcterms:created>
  <dcterms:modified xsi:type="dcterms:W3CDTF">2023-08-30T15:04:54Z</dcterms:modified>
</cp:coreProperties>
</file>