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1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200" cy="6856200"/>
          </a:xfrm>
          <a:prstGeom prst="rect">
            <a:avLst/>
          </a:prstGeom>
        </p:spPr>
      </p:pic>
      <p:sp>
        <p:nvSpPr>
          <p:cNvPr id="137" name="CustomShape 1"/>
          <p:cNvSpPr/>
          <p:nvPr/>
        </p:nvSpPr>
        <p:spPr>
          <a:xfrm>
            <a:off x="3286080" y="4572000"/>
            <a:ext cx="5570280" cy="15984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ru-RU" sz="2600" b="1" dirty="0" smtClean="0">
                <a:solidFill>
                  <a:srgbClr val="1F497D"/>
                </a:solidFill>
                <a:latin typeface="Times New Roman"/>
                <a:ea typeface="DejaVu Sans"/>
              </a:rPr>
              <a:t>Учитель-логопед </a:t>
            </a:r>
            <a:r>
              <a:rPr lang="ru-RU" sz="2600" b="1" dirty="0">
                <a:solidFill>
                  <a:srgbClr val="1F497D"/>
                </a:solidFill>
                <a:latin typeface="Times New Roman"/>
                <a:ea typeface="DejaVu Sans"/>
              </a:rPr>
              <a:t>МБДОУ д/с </a:t>
            </a:r>
            <a:r>
              <a:rPr lang="ru-RU" sz="2600" b="1" dirty="0" smtClean="0">
                <a:solidFill>
                  <a:srgbClr val="1F497D"/>
                </a:solidFill>
                <a:latin typeface="Times New Roman"/>
                <a:ea typeface="DejaVu Sans"/>
              </a:rPr>
              <a:t>№ 14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600" b="1" dirty="0">
                <a:solidFill>
                  <a:srgbClr val="1F497D"/>
                </a:solidFill>
                <a:latin typeface="Times New Roman"/>
                <a:ea typeface="DejaVu Sans"/>
              </a:rPr>
              <a:t>                  </a:t>
            </a:r>
            <a:r>
              <a:rPr lang="ru-RU" sz="2600" b="1" dirty="0" err="1" smtClean="0">
                <a:solidFill>
                  <a:srgbClr val="1F497D"/>
                </a:solidFill>
                <a:latin typeface="Times New Roman"/>
                <a:ea typeface="DejaVu Sans"/>
              </a:rPr>
              <a:t>Цвиренко</a:t>
            </a:r>
            <a:r>
              <a:rPr lang="ru-RU" sz="2600" b="1" dirty="0" smtClean="0">
                <a:solidFill>
                  <a:srgbClr val="1F497D"/>
                </a:solidFill>
                <a:latin typeface="Times New Roman"/>
                <a:ea typeface="DejaVu Sans"/>
              </a:rPr>
              <a:t> Е. </a:t>
            </a:r>
            <a:r>
              <a:rPr lang="ru-RU" sz="2600" b="1" smtClean="0">
                <a:solidFill>
                  <a:srgbClr val="1F497D"/>
                </a:solidFill>
                <a:latin typeface="Times New Roman"/>
                <a:ea typeface="DejaVu Sans"/>
              </a:rPr>
              <a:t>Г.</a:t>
            </a:r>
            <a:endParaRPr/>
          </a:p>
        </p:txBody>
      </p:sp>
      <p:sp>
        <p:nvSpPr>
          <p:cNvPr id="138" name="CustomShape 2"/>
          <p:cNvSpPr/>
          <p:nvPr/>
        </p:nvSpPr>
        <p:spPr>
          <a:xfrm>
            <a:off x="1143000" y="1000080"/>
            <a:ext cx="6845040" cy="25286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3200" b="1">
                <a:solidFill>
                  <a:srgbClr val="17375E"/>
                </a:solidFill>
                <a:latin typeface="Times New Roman"/>
                <a:ea typeface="DejaVu Sans"/>
              </a:rPr>
              <a:t>Взаимодействие учителя-логопеда и родителей по развитию грамматического строя речи при подготовке детей к школе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40"/>
            <a:ext cx="9142200" cy="6856200"/>
          </a:xfrm>
          <a:prstGeom prst="rect">
            <a:avLst/>
          </a:prstGeom>
        </p:spPr>
      </p:pic>
      <p:sp>
        <p:nvSpPr>
          <p:cNvPr id="180" name="CustomShape 1"/>
          <p:cNvSpPr/>
          <p:nvPr/>
        </p:nvSpPr>
        <p:spPr>
          <a:xfrm>
            <a:off x="0" y="1571612"/>
            <a:ext cx="7357680" cy="55717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DejaVu Sans"/>
              </a:rPr>
              <a:t>Салат из мяса - мясной салат.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DejaVu Sans"/>
              </a:rPr>
              <a:t>Салат из свеклы - свекольный салат.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DejaVu Sans"/>
              </a:rPr>
              <a:t>Салат из фасоли - фасолевый салат.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DejaVu Sans"/>
              </a:rPr>
              <a:t>Салат из лосося - лососевый салат.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DejaVu Sans"/>
              </a:rPr>
              <a:t>Салат из ананасов - ананасовый салат.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DejaVu Sans"/>
              </a:rPr>
              <a:t>Салат из капусты - капустный салат.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DejaVu Sans"/>
              </a:rPr>
              <a:t>Салат из сыра - сырный салат.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DejaVu Sans"/>
              </a:rPr>
              <a:t>Салат из риса - рисовый салат.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DejaVu Sans"/>
              </a:rPr>
              <a:t>Салат с чесноком - чесночный салат.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DejaVu Sans"/>
              </a:rPr>
              <a:t>Салат, выложенный слоями - слоеный салат.</a:t>
            </a:r>
            <a:endParaRPr dirty="0"/>
          </a:p>
        </p:txBody>
      </p:sp>
      <p:pic>
        <p:nvPicPr>
          <p:cNvPr id="181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4960" y="1643040"/>
            <a:ext cx="3642840" cy="2823120"/>
          </a:xfrm>
          <a:prstGeom prst="rect">
            <a:avLst/>
          </a:prstGeom>
        </p:spPr>
      </p:pic>
      <p:sp>
        <p:nvSpPr>
          <p:cNvPr id="182" name="CustomShape 2"/>
          <p:cNvSpPr/>
          <p:nvPr/>
        </p:nvSpPr>
        <p:spPr>
          <a:xfrm>
            <a:off x="360" y="214290"/>
            <a:ext cx="9143640" cy="13701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DejaVu Sans"/>
              </a:rPr>
              <a:t>Речевая игра «Какой салат?»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DejaVu Sans"/>
              </a:rPr>
              <a:t>Задачи: автоматизировать звук [с] в словах;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DejaVu Sans"/>
              </a:rPr>
              <a:t>упражнять в образовании относительных прилагательных.</a:t>
            </a:r>
            <a:endParaRPr dirty="0"/>
          </a:p>
        </p:txBody>
      </p:sp>
      <p:pic>
        <p:nvPicPr>
          <p:cNvPr id="183" name="Picture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173560"/>
            <a:ext cx="2571480" cy="1684080"/>
          </a:xfrm>
          <a:prstGeom prst="rect">
            <a:avLst/>
          </a:prstGeom>
        </p:spPr>
      </p:pic>
      <p:pic>
        <p:nvPicPr>
          <p:cNvPr id="184" name="Picture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28960" y="4957920"/>
            <a:ext cx="1999800" cy="1899720"/>
          </a:xfrm>
          <a:prstGeom prst="rect">
            <a:avLst/>
          </a:prstGeom>
        </p:spPr>
      </p:pic>
      <p:pic>
        <p:nvPicPr>
          <p:cNvPr id="185" name="Picture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03160" y="4286160"/>
            <a:ext cx="3578760" cy="2571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" y="0"/>
            <a:ext cx="9142200" cy="6856200"/>
          </a:xfrm>
          <a:prstGeom prst="rect">
            <a:avLst/>
          </a:prstGeom>
        </p:spPr>
      </p:pic>
      <p:sp>
        <p:nvSpPr>
          <p:cNvPr id="187" name="CustomShape 1"/>
          <p:cNvSpPr/>
          <p:nvPr/>
        </p:nvSpPr>
        <p:spPr>
          <a:xfrm>
            <a:off x="281400" y="214290"/>
            <a:ext cx="8862600" cy="63576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DejaVu Sans"/>
              </a:rPr>
              <a:t>Речевая игра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DejaVu Sans"/>
              </a:rPr>
              <a:t>«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Куда положим?»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	Задачи: автоматизировать звук [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ц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] в словах с прямыми слогами; упражнять в образовании существительных суффиксальным способом (с помощью суффикса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i="1" dirty="0">
                <a:solidFill>
                  <a:srgbClr val="000000"/>
                </a:solidFill>
                <a:latin typeface="Times New Roman"/>
                <a:ea typeface="Times New Roman"/>
              </a:rPr>
              <a:t>-ниц-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со значением вместилища).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Хлеб - хлебница.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Конфеты -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конфетница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Селедка - селедочница.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Мыло - мыльница.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Суп - супница.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Иголки - игольница.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Сахар - сахарница.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Перец - перечница.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Сухари - сухарница.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88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86120" y="2428920"/>
            <a:ext cx="3519000" cy="4113360"/>
          </a:xfrm>
          <a:prstGeom prst="rect">
            <a:avLst/>
          </a:prstGeom>
        </p:spPr>
      </p:pic>
      <p:pic>
        <p:nvPicPr>
          <p:cNvPr id="189" name="Picture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86720" y="4643280"/>
            <a:ext cx="1928520" cy="202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200" cy="6856200"/>
          </a:xfrm>
          <a:prstGeom prst="rect">
            <a:avLst/>
          </a:prstGeom>
        </p:spPr>
      </p:pic>
      <p:sp>
        <p:nvSpPr>
          <p:cNvPr id="191" name="CustomShape 1"/>
          <p:cNvSpPr/>
          <p:nvPr/>
        </p:nvSpPr>
        <p:spPr>
          <a:xfrm>
            <a:off x="0" y="214290"/>
            <a:ext cx="8640360" cy="56430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DejaVu Sans"/>
              </a:rPr>
              <a:t>Игра с мячом «Есть - нет»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DejaVu Sans"/>
              </a:rPr>
              <a:t>	Учить образовывать имена существительные в родительном падеже.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DejaVu Sans"/>
              </a:rPr>
              <a:t>У меня есть помидор. -</a:t>
            </a:r>
            <a:r>
              <a:rPr lang="ru-RU" sz="2800" b="1" i="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800" i="1" dirty="0">
                <a:solidFill>
                  <a:srgbClr val="000000"/>
                </a:solidFill>
                <a:latin typeface="Times New Roman"/>
                <a:ea typeface="DejaVu Sans"/>
              </a:rPr>
              <a:t>А у меня нет помидора.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DejaVu Sans"/>
              </a:rPr>
              <a:t>У меня есть стакан. - ...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DejaVu Sans"/>
              </a:rPr>
              <a:t>У меня есть кубик. - ...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DejaVu Sans"/>
              </a:rPr>
              <a:t>У меня есть мяч. - ...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DejaVu Sans"/>
              </a:rPr>
              <a:t>У меня есть обруч. - ...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DejaVu Sans"/>
              </a:rPr>
              <a:t>У меня есть кукла. - </a:t>
            </a:r>
            <a:r>
              <a:rPr lang="ru-RU" sz="2800" i="1" dirty="0">
                <a:solidFill>
                  <a:srgbClr val="000000"/>
                </a:solidFill>
                <a:latin typeface="Times New Roman"/>
                <a:ea typeface="DejaVu Sans"/>
              </a:rPr>
              <a:t>А у меня нет куклы.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DejaVu Sans"/>
              </a:rPr>
              <a:t>У меня есть кофта. - ...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DejaVu Sans"/>
              </a:rPr>
              <a:t>У меня есть подушка. - ...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DejaVu Sans"/>
              </a:rPr>
              <a:t>У меня есть ведро. - </a:t>
            </a:r>
            <a:r>
              <a:rPr lang="ru-RU" sz="2800" i="1" dirty="0">
                <a:solidFill>
                  <a:srgbClr val="000000"/>
                </a:solidFill>
                <a:latin typeface="Times New Roman"/>
                <a:ea typeface="DejaVu Sans"/>
              </a:rPr>
              <a:t>А у меня нет ведра.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DejaVu Sans"/>
              </a:rPr>
              <a:t>У меня есть полотенце. - ...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92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15120" y="4500720"/>
            <a:ext cx="1642680" cy="1642680"/>
          </a:xfrm>
          <a:prstGeom prst="rect">
            <a:avLst/>
          </a:prstGeom>
        </p:spPr>
      </p:pic>
      <p:pic>
        <p:nvPicPr>
          <p:cNvPr id="193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29000" y="4929120"/>
            <a:ext cx="2833200" cy="2124720"/>
          </a:xfrm>
          <a:prstGeom prst="rect">
            <a:avLst/>
          </a:prstGeom>
        </p:spPr>
      </p:pic>
      <p:pic>
        <p:nvPicPr>
          <p:cNvPr id="194" name="Picture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29160" y="1643040"/>
            <a:ext cx="3285720" cy="3285720"/>
          </a:xfrm>
          <a:prstGeom prst="rect">
            <a:avLst/>
          </a:prstGeom>
        </p:spPr>
      </p:pic>
      <p:pic>
        <p:nvPicPr>
          <p:cNvPr id="195" name="Picture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57800" y="1857240"/>
            <a:ext cx="1428480" cy="1428480"/>
          </a:xfrm>
          <a:prstGeom prst="rect">
            <a:avLst/>
          </a:prstGeom>
        </p:spPr>
      </p:pic>
      <p:pic>
        <p:nvPicPr>
          <p:cNvPr id="196" name="Picture 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15000" y="5214960"/>
            <a:ext cx="1499760" cy="1499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" y="1440"/>
            <a:ext cx="9142200" cy="6856200"/>
          </a:xfrm>
          <a:prstGeom prst="rect">
            <a:avLst/>
          </a:prstGeom>
        </p:spPr>
      </p:pic>
      <p:pic>
        <p:nvPicPr>
          <p:cNvPr id="198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7800" y="2928960"/>
            <a:ext cx="4175640" cy="2949480"/>
          </a:xfrm>
          <a:prstGeom prst="rect">
            <a:avLst/>
          </a:prstGeom>
        </p:spPr>
      </p:pic>
      <p:pic>
        <p:nvPicPr>
          <p:cNvPr id="199" name="Picture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2920" y="3714840"/>
            <a:ext cx="3928680" cy="2933640"/>
          </a:xfrm>
          <a:prstGeom prst="rect">
            <a:avLst/>
          </a:prstGeom>
        </p:spPr>
      </p:pic>
      <p:sp>
        <p:nvSpPr>
          <p:cNvPr id="200" name="CustomShape 1"/>
          <p:cNvSpPr/>
          <p:nvPr/>
        </p:nvSpPr>
        <p:spPr>
          <a:xfrm>
            <a:off x="142920" y="428760"/>
            <a:ext cx="8569080" cy="2714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Times New Roman"/>
                <a:ea typeface="Times New Roman"/>
              </a:rPr>
              <a:t>	Работа по развитию грамматического строя речи проводится в комплексной системе по обогащению и расширению словарного запаса, развитию внимания, воображения, памяти, логического мышления и автоматизации поставленных звуков.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200" cy="685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200" cy="6856200"/>
          </a:xfrm>
          <a:prstGeom prst="rect">
            <a:avLst/>
          </a:prstGeom>
        </p:spPr>
      </p:pic>
      <p:pic>
        <p:nvPicPr>
          <p:cNvPr id="203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57800"/>
            <a:ext cx="9142200" cy="4641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200" cy="685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200" cy="685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200" cy="685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200" cy="685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" y="0"/>
            <a:ext cx="9142200" cy="6856200"/>
          </a:xfrm>
          <a:prstGeom prst="rect">
            <a:avLst/>
          </a:prstGeom>
        </p:spPr>
      </p:pic>
      <p:sp>
        <p:nvSpPr>
          <p:cNvPr id="140" name="CustomShape 1"/>
          <p:cNvSpPr/>
          <p:nvPr/>
        </p:nvSpPr>
        <p:spPr>
          <a:xfrm>
            <a:off x="214200" y="214200"/>
            <a:ext cx="8570880" cy="31359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lang="ru-RU" sz="2800">
                <a:solidFill>
                  <a:srgbClr val="000000"/>
                </a:solidFill>
                <a:latin typeface="Times New Roman"/>
                <a:ea typeface="DejaVu Sans"/>
              </a:rPr>
              <a:t>Ребенок, поступающий в школу, должен владеть: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ru-RU" sz="2800">
                <a:solidFill>
                  <a:srgbClr val="000000"/>
                </a:solidFill>
                <a:latin typeface="Times New Roman"/>
                <a:ea typeface="DejaVu Sans"/>
              </a:rPr>
              <a:t> навыками словоизменения и словообразования;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ru-RU" sz="2800">
                <a:solidFill>
                  <a:srgbClr val="000000"/>
                </a:solidFill>
                <a:latin typeface="Times New Roman"/>
                <a:ea typeface="DejaVu Sans"/>
              </a:rPr>
              <a:t> видеть связь слов в предложениях;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ru-RU" sz="2800">
                <a:solidFill>
                  <a:srgbClr val="000000"/>
                </a:solidFill>
                <a:latin typeface="Times New Roman"/>
                <a:ea typeface="DejaVu Sans"/>
              </a:rPr>
              <a:t> распространять предложения второстепенными и однородными членами предложения;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ru-RU" sz="2800">
                <a:solidFill>
                  <a:srgbClr val="000000"/>
                </a:solidFill>
                <a:latin typeface="Times New Roman"/>
                <a:ea typeface="DejaVu Sans"/>
              </a:rPr>
              <a:t> работать с деформированным предложением;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ru-RU" sz="2800">
                <a:solidFill>
                  <a:srgbClr val="000000"/>
                </a:solidFill>
                <a:latin typeface="Times New Roman"/>
                <a:ea typeface="DejaVu Sans"/>
              </a:rPr>
              <a:t> самостоятельно находить ошибки и устранять их.</a:t>
            </a:r>
            <a:endParaRPr/>
          </a:p>
        </p:txBody>
      </p:sp>
      <p:pic>
        <p:nvPicPr>
          <p:cNvPr id="141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4000" y="3582720"/>
            <a:ext cx="4247280" cy="2896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6720" cy="685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200" cy="685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Содержимое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200" cy="685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Содержимое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200" cy="685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" y="0"/>
            <a:ext cx="9142200" cy="6856200"/>
          </a:xfrm>
          <a:prstGeom prst="rect">
            <a:avLst/>
          </a:prstGeom>
        </p:spPr>
      </p:pic>
      <p:pic>
        <p:nvPicPr>
          <p:cNvPr id="21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760" y="3857760"/>
            <a:ext cx="2071440" cy="2678040"/>
          </a:xfrm>
          <a:prstGeom prst="rect">
            <a:avLst/>
          </a:prstGeom>
        </p:spPr>
      </p:pic>
      <p:pic>
        <p:nvPicPr>
          <p:cNvPr id="214" name="Рисунок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86680" y="428760"/>
            <a:ext cx="2158920" cy="2950920"/>
          </a:xfrm>
          <a:prstGeom prst="rect">
            <a:avLst/>
          </a:prstGeom>
        </p:spPr>
      </p:pic>
      <p:pic>
        <p:nvPicPr>
          <p:cNvPr id="215" name="Рисунок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86680" y="3929040"/>
            <a:ext cx="2142720" cy="2662920"/>
          </a:xfrm>
          <a:prstGeom prst="rect">
            <a:avLst/>
          </a:prstGeom>
        </p:spPr>
      </p:pic>
      <p:pic>
        <p:nvPicPr>
          <p:cNvPr id="216" name="Рисунок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7120" y="428760"/>
            <a:ext cx="2230200" cy="3022920"/>
          </a:xfrm>
          <a:prstGeom prst="rect">
            <a:avLst/>
          </a:prstGeom>
        </p:spPr>
      </p:pic>
      <p:pic>
        <p:nvPicPr>
          <p:cNvPr id="217" name="Рисунок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00280" y="3929040"/>
            <a:ext cx="1999800" cy="2644560"/>
          </a:xfrm>
          <a:prstGeom prst="rect">
            <a:avLst/>
          </a:prstGeom>
        </p:spPr>
      </p:pic>
      <p:pic>
        <p:nvPicPr>
          <p:cNvPr id="218" name="Рисунок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29000" y="500040"/>
            <a:ext cx="2238120" cy="289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" y="0"/>
            <a:ext cx="9142200" cy="6856200"/>
          </a:xfrm>
          <a:prstGeom prst="rect">
            <a:avLst/>
          </a:prstGeom>
        </p:spPr>
      </p:pic>
      <p:pic>
        <p:nvPicPr>
          <p:cNvPr id="220" name="Рисунок 16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20" y="428760"/>
            <a:ext cx="3310920" cy="2314800"/>
          </a:xfrm>
          <a:prstGeom prst="rect">
            <a:avLst/>
          </a:prstGeom>
        </p:spPr>
      </p:pic>
      <p:pic>
        <p:nvPicPr>
          <p:cNvPr id="221" name="Рисунок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3680" y="428760"/>
            <a:ext cx="3214440" cy="2356920"/>
          </a:xfrm>
          <a:prstGeom prst="rect">
            <a:avLst/>
          </a:prstGeom>
        </p:spPr>
      </p:pic>
      <p:pic>
        <p:nvPicPr>
          <p:cNvPr id="222" name="Picture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14800" y="2952000"/>
            <a:ext cx="5928840" cy="3905640"/>
          </a:xfrm>
          <a:prstGeom prst="rect">
            <a:avLst/>
          </a:prstGeom>
        </p:spPr>
      </p:pic>
      <p:pic>
        <p:nvPicPr>
          <p:cNvPr id="223" name="Picture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4200" y="4071960"/>
            <a:ext cx="3214440" cy="2603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" y="1440"/>
            <a:ext cx="9142200" cy="6856200"/>
          </a:xfrm>
          <a:prstGeom prst="rect">
            <a:avLst/>
          </a:prstGeom>
        </p:spPr>
      </p:pic>
      <p:sp>
        <p:nvSpPr>
          <p:cNvPr id="225" name="CustomShape 1"/>
          <p:cNvSpPr/>
          <p:nvPr/>
        </p:nvSpPr>
        <p:spPr>
          <a:xfrm>
            <a:off x="214560" y="214290"/>
            <a:ext cx="8929440" cy="48574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DejaVu Sans"/>
              </a:rPr>
              <a:t>Т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DejaVu Sans"/>
              </a:rPr>
              <a:t>аким образом, для успешной коррекции речевых нарушений необходимо  проводить просветительскую работу, привлекать внимание родителей к проблемам ребенка, научить их действовать совместно.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DejaVu Sans"/>
              </a:rPr>
              <a:t> 	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Взаимодействие учителя-логопеда с семьей значительно повышает эффективность педагогического воздействия на детей, позволяет преодолеть многие трудности и проблемы и получить желаемый результат в речевом развитии каждого ребенка при подготовке к школе.</a:t>
            </a:r>
            <a:endParaRPr dirty="0"/>
          </a:p>
        </p:txBody>
      </p:sp>
      <p:pic>
        <p:nvPicPr>
          <p:cNvPr id="226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00298" y="4429440"/>
            <a:ext cx="3500280" cy="2428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560"/>
            <a:ext cx="9142200" cy="6830640"/>
          </a:xfrm>
          <a:prstGeom prst="rect">
            <a:avLst/>
          </a:prstGeom>
        </p:spPr>
      </p:pic>
      <p:pic>
        <p:nvPicPr>
          <p:cNvPr id="228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240" y="1214280"/>
            <a:ext cx="1365120" cy="1274400"/>
          </a:xfrm>
          <a:prstGeom prst="rect">
            <a:avLst/>
          </a:prstGeom>
        </p:spPr>
      </p:pic>
      <p:pic>
        <p:nvPicPr>
          <p:cNvPr id="229" name="Picture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9040" y="357120"/>
            <a:ext cx="4856040" cy="1647720"/>
          </a:xfrm>
          <a:prstGeom prst="rect">
            <a:avLst/>
          </a:prstGeom>
        </p:spPr>
      </p:pic>
      <p:pic>
        <p:nvPicPr>
          <p:cNvPr id="230" name="Picture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48040" y="2298600"/>
            <a:ext cx="5136840" cy="2009520"/>
          </a:xfrm>
          <a:prstGeom prst="rect">
            <a:avLst/>
          </a:prstGeom>
        </p:spPr>
      </p:pic>
      <p:pic>
        <p:nvPicPr>
          <p:cNvPr id="231" name="Picture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3080" y="1357200"/>
            <a:ext cx="1365120" cy="1274400"/>
          </a:xfrm>
          <a:prstGeom prst="rect">
            <a:avLst/>
          </a:prstGeom>
        </p:spPr>
      </p:pic>
      <p:pic>
        <p:nvPicPr>
          <p:cNvPr id="232" name="Picture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37040" y="817560"/>
            <a:ext cx="1257120" cy="1346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200" cy="6856200"/>
          </a:xfrm>
          <a:prstGeom prst="rect">
            <a:avLst/>
          </a:prstGeom>
        </p:spPr>
      </p:pic>
      <p:sp>
        <p:nvSpPr>
          <p:cNvPr id="143" name="CustomShape 1"/>
          <p:cNvSpPr/>
          <p:nvPr/>
        </p:nvSpPr>
        <p:spPr>
          <a:xfrm>
            <a:off x="0" y="285840"/>
            <a:ext cx="8572320" cy="35002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lang="ru-RU" sz="3200">
                <a:solidFill>
                  <a:srgbClr val="000000"/>
                </a:solidFill>
                <a:latin typeface="Times New Roman"/>
                <a:ea typeface="DejaVu Sans"/>
              </a:rPr>
              <a:t>Г</a:t>
            </a:r>
            <a:r>
              <a:rPr lang="ru-RU" sz="3200">
                <a:solidFill>
                  <a:srgbClr val="000000"/>
                </a:solidFill>
                <a:latin typeface="Times New Roman"/>
                <a:ea typeface="Times New Roman"/>
              </a:rPr>
              <a:t>рамматический строй речи - важнейшая часть языковой системы, имеющая огромное общеобразовательное и практическое значение. 	Развитие грамматического строя речи  предполагает формирование системы взаимодействия слов между собой в словосочетаниях и предложениях. </a:t>
            </a:r>
            <a:endParaRPr/>
          </a:p>
        </p:txBody>
      </p:sp>
      <p:pic>
        <p:nvPicPr>
          <p:cNvPr id="14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25080" y="3831120"/>
            <a:ext cx="4029480" cy="2935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200" cy="6856200"/>
          </a:xfrm>
          <a:prstGeom prst="rect">
            <a:avLst/>
          </a:prstGeom>
        </p:spPr>
      </p:pic>
      <p:sp>
        <p:nvSpPr>
          <p:cNvPr id="146" name="CustomShape 1"/>
          <p:cNvSpPr/>
          <p:nvPr/>
        </p:nvSpPr>
        <p:spPr>
          <a:xfrm>
            <a:off x="215640" y="144000"/>
            <a:ext cx="8926560" cy="9006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endParaRPr/>
          </a:p>
          <a:p>
            <a:pPr algn="just">
              <a:lnSpc>
                <a:spcPct val="150000"/>
              </a:lnSpc>
            </a:pPr>
            <a:endParaRPr/>
          </a:p>
        </p:txBody>
      </p:sp>
      <p:sp>
        <p:nvSpPr>
          <p:cNvPr id="147" name="CustomShape 2"/>
          <p:cNvSpPr/>
          <p:nvPr/>
        </p:nvSpPr>
        <p:spPr>
          <a:xfrm>
            <a:off x="1214280" y="1571760"/>
            <a:ext cx="3571560" cy="2928600"/>
          </a:xfrm>
          <a:prstGeom prst="ellipse">
            <a:avLst/>
          </a:prstGeom>
          <a:solidFill>
            <a:srgbClr val="FFC000"/>
          </a:solidFill>
          <a:ln w="25560">
            <a:solidFill>
              <a:srgbClr val="3A5F8B"/>
            </a:solidFill>
            <a:round/>
          </a:ln>
        </p:spPr>
      </p:sp>
      <p:sp>
        <p:nvSpPr>
          <p:cNvPr id="148" name="CustomShape 3"/>
          <p:cNvSpPr/>
          <p:nvPr/>
        </p:nvSpPr>
        <p:spPr>
          <a:xfrm>
            <a:off x="3929040" y="1500120"/>
            <a:ext cx="3642840" cy="2928600"/>
          </a:xfrm>
          <a:prstGeom prst="ellipse">
            <a:avLst/>
          </a:prstGeom>
          <a:solidFill>
            <a:srgbClr val="92D050"/>
          </a:solidFill>
          <a:ln w="25560">
            <a:solidFill>
              <a:srgbClr val="3A5F8B"/>
            </a:solidFill>
            <a:round/>
          </a:ln>
        </p:spPr>
      </p:sp>
      <p:sp>
        <p:nvSpPr>
          <p:cNvPr id="149" name="CustomShape 4"/>
          <p:cNvSpPr/>
          <p:nvPr/>
        </p:nvSpPr>
        <p:spPr>
          <a:xfrm>
            <a:off x="1714320" y="2928960"/>
            <a:ext cx="1785600" cy="4561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>
                <a:solidFill>
                  <a:srgbClr val="000000"/>
                </a:solidFill>
                <a:latin typeface="Times New Roman"/>
                <a:ea typeface="DejaVu Sans"/>
              </a:rPr>
              <a:t>Родители</a:t>
            </a:r>
            <a:endParaRPr/>
          </a:p>
        </p:txBody>
      </p:sp>
      <p:sp>
        <p:nvSpPr>
          <p:cNvPr id="150" name="CustomShape 5"/>
          <p:cNvSpPr/>
          <p:nvPr/>
        </p:nvSpPr>
        <p:spPr>
          <a:xfrm>
            <a:off x="4857840" y="2857320"/>
            <a:ext cx="2642760" cy="4561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>
                <a:solidFill>
                  <a:srgbClr val="000000"/>
                </a:solidFill>
                <a:latin typeface="Times New Roman"/>
                <a:ea typeface="DejaVu Sans"/>
              </a:rPr>
              <a:t>Учитель-логопед</a:t>
            </a:r>
            <a:endParaRPr/>
          </a:p>
        </p:txBody>
      </p:sp>
      <p:sp>
        <p:nvSpPr>
          <p:cNvPr id="151" name="CustomShape 6"/>
          <p:cNvSpPr/>
          <p:nvPr/>
        </p:nvSpPr>
        <p:spPr>
          <a:xfrm>
            <a:off x="3786120" y="2071800"/>
            <a:ext cx="1071360" cy="1928520"/>
          </a:xfrm>
          <a:prstGeom prst="ellipse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>
                <a:solidFill>
                  <a:srgbClr val="FFFFFF"/>
                </a:solidFill>
                <a:latin typeface="Times New Roman"/>
                <a:ea typeface="DejaVu Sans"/>
              </a:rPr>
              <a:t>Дети</a:t>
            </a:r>
            <a:endParaRPr/>
          </a:p>
        </p:txBody>
      </p:sp>
      <p:pic>
        <p:nvPicPr>
          <p:cNvPr id="152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607280"/>
            <a:ext cx="2999880" cy="2250360"/>
          </a:xfrm>
          <a:prstGeom prst="rect">
            <a:avLst/>
          </a:prstGeom>
        </p:spPr>
      </p:pic>
      <p:pic>
        <p:nvPicPr>
          <p:cNvPr id="153" name="Picture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72120" y="4554000"/>
            <a:ext cx="3071520" cy="2303640"/>
          </a:xfrm>
          <a:prstGeom prst="rect">
            <a:avLst/>
          </a:prstGeom>
        </p:spPr>
      </p:pic>
      <p:sp>
        <p:nvSpPr>
          <p:cNvPr id="154" name="CustomShape 7"/>
          <p:cNvSpPr/>
          <p:nvPr/>
        </p:nvSpPr>
        <p:spPr>
          <a:xfrm>
            <a:off x="0" y="428604"/>
            <a:ext cx="9143640" cy="18277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DejaVu Sans"/>
              </a:rPr>
              <a:t>	Цель взаимодействия-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DejaVu Sans"/>
              </a:rPr>
              <a:t> объединить усилия взрослых для успешного речевого развития каждого ребенка, сформировать у родителей желание помогать своему ребенку, общаться с ним, преодолевать трудности.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0" y="0"/>
            <a:ext cx="9142200" cy="6856200"/>
          </a:xfrm>
          <a:prstGeom prst="rect">
            <a:avLst/>
          </a:prstGeom>
        </p:spPr>
      </p:pic>
      <p:sp>
        <p:nvSpPr>
          <p:cNvPr id="156" name="CustomShape 1"/>
          <p:cNvSpPr/>
          <p:nvPr/>
        </p:nvSpPr>
        <p:spPr>
          <a:xfrm>
            <a:off x="214560" y="357166"/>
            <a:ext cx="8929440" cy="46292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DejaVu Sans"/>
              </a:rPr>
              <a:t>	Инновационные формы сотрудничества с семьями: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DejaVu Sans"/>
              </a:rPr>
              <a:t>-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DejaVu Sans"/>
              </a:rPr>
              <a:t>консультации для родителей с просмотром презентаций дидактических и компьютерных игр;</a:t>
            </a:r>
            <a:endParaRPr dirty="0"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ru-RU" sz="2800" b="1" dirty="0">
                <a:solidFill>
                  <a:srgbClr val="7030A0"/>
                </a:solidFill>
                <a:latin typeface="Times New Roman"/>
                <a:ea typeface="DejaVu Sans"/>
              </a:rPr>
              <a:t>мастер-классы с элементами игрового тренинга.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57" name="Picture 2"/>
          <p:cNvPicPr/>
          <p:nvPr/>
        </p:nvPicPr>
        <p:blipFill>
          <a:blip r:embed="rId3" cstate="print"/>
          <a:srcRect l="10908" r="10902"/>
          <a:stretch>
            <a:fillRect/>
          </a:stretch>
        </p:blipFill>
        <p:spPr>
          <a:xfrm>
            <a:off x="5214942" y="2786058"/>
            <a:ext cx="3429024" cy="2950560"/>
          </a:xfrm>
          <a:prstGeom prst="rect">
            <a:avLst/>
          </a:prstGeom>
        </p:spPr>
      </p:pic>
      <p:pic>
        <p:nvPicPr>
          <p:cNvPr id="158" name="Picture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57620" y="2643182"/>
            <a:ext cx="1380600" cy="1380600"/>
          </a:xfrm>
          <a:prstGeom prst="rect">
            <a:avLst/>
          </a:prstGeom>
        </p:spPr>
      </p:pic>
      <p:pic>
        <p:nvPicPr>
          <p:cNvPr id="159" name="Picture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29322" y="5222520"/>
            <a:ext cx="1966680" cy="1635480"/>
          </a:xfrm>
          <a:prstGeom prst="rect">
            <a:avLst/>
          </a:prstGeom>
        </p:spPr>
      </p:pic>
      <p:pic>
        <p:nvPicPr>
          <p:cNvPr id="160" name="Picture 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3786120"/>
            <a:ext cx="4097520" cy="307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40"/>
            <a:ext cx="9142200" cy="6856200"/>
          </a:xfrm>
          <a:prstGeom prst="rect">
            <a:avLst/>
          </a:prstGeom>
        </p:spPr>
      </p:pic>
      <p:sp>
        <p:nvSpPr>
          <p:cNvPr id="162" name="CustomShape 1"/>
          <p:cNvSpPr/>
          <p:nvPr/>
        </p:nvSpPr>
        <p:spPr>
          <a:xfrm>
            <a:off x="214200" y="0"/>
            <a:ext cx="8715240" cy="10652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  <a:buFont typeface="StarSymbol"/>
              <a:buChar char="-"/>
            </a:pPr>
            <a:r>
              <a:rPr lang="ru-RU" sz="3200" b="1">
                <a:solidFill>
                  <a:srgbClr val="7030A0"/>
                </a:solidFill>
                <a:latin typeface="Times New Roman"/>
                <a:ea typeface="DejaVu Sans"/>
              </a:rPr>
              <a:t> «Домашняя игротека»</a:t>
            </a:r>
            <a:endParaRPr/>
          </a:p>
        </p:txBody>
      </p:sp>
      <p:pic>
        <p:nvPicPr>
          <p:cNvPr id="163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357720"/>
            <a:ext cx="4881960" cy="3499920"/>
          </a:xfrm>
          <a:prstGeom prst="rect">
            <a:avLst/>
          </a:prstGeom>
        </p:spPr>
      </p:pic>
      <p:pic>
        <p:nvPicPr>
          <p:cNvPr id="164" name="Рисунок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3680" y="3357720"/>
            <a:ext cx="4500360" cy="3499920"/>
          </a:xfrm>
          <a:prstGeom prst="rect">
            <a:avLst/>
          </a:prstGeom>
        </p:spPr>
      </p:pic>
      <p:sp>
        <p:nvSpPr>
          <p:cNvPr id="165" name="CustomShape 2"/>
          <p:cNvSpPr/>
          <p:nvPr/>
        </p:nvSpPr>
        <p:spPr>
          <a:xfrm>
            <a:off x="285840" y="1071720"/>
            <a:ext cx="8857800" cy="20710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Times New Roman"/>
                <a:ea typeface="DejaVu Sans"/>
              </a:rPr>
              <a:t>	У детей дошкольного возраста основной вид деятельности это игра, и чтобы у них повысился интерес к выполнению речевых упражнений, лучше всего их проводить в совместной игре родителей с детьми.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" y="0"/>
            <a:ext cx="9142200" cy="6856200"/>
          </a:xfrm>
          <a:prstGeom prst="rect">
            <a:avLst/>
          </a:prstGeom>
        </p:spPr>
      </p:pic>
      <p:pic>
        <p:nvPicPr>
          <p:cNvPr id="167" name="Рисунок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84000" y="792000"/>
            <a:ext cx="2302560" cy="3454560"/>
          </a:xfrm>
          <a:prstGeom prst="rect">
            <a:avLst/>
          </a:prstGeom>
        </p:spPr>
      </p:pic>
      <p:pic>
        <p:nvPicPr>
          <p:cNvPr id="168" name="Рисунок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2000" y="1512000"/>
            <a:ext cx="2360160" cy="3507120"/>
          </a:xfrm>
          <a:prstGeom prst="rect">
            <a:avLst/>
          </a:prstGeom>
        </p:spPr>
      </p:pic>
      <p:pic>
        <p:nvPicPr>
          <p:cNvPr id="169" name="Рисунок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43760" y="1571760"/>
            <a:ext cx="2381040" cy="35139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40"/>
            <a:ext cx="9142200" cy="6856200"/>
          </a:xfrm>
          <a:prstGeom prst="rect">
            <a:avLst/>
          </a:prstGeom>
        </p:spPr>
      </p:pic>
      <p:sp>
        <p:nvSpPr>
          <p:cNvPr id="171" name="CustomShape 1"/>
          <p:cNvSpPr/>
          <p:nvPr/>
        </p:nvSpPr>
        <p:spPr>
          <a:xfrm>
            <a:off x="214200" y="428760"/>
            <a:ext cx="6214680" cy="49287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>
                <a:solidFill>
                  <a:srgbClr val="000000"/>
                </a:solidFill>
                <a:latin typeface="Times New Roman"/>
                <a:ea typeface="DejaVu Sans"/>
              </a:rPr>
              <a:t>«Домашняя игротека»</a:t>
            </a:r>
            <a:endParaRPr/>
          </a:p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Times New Roman"/>
                <a:ea typeface="DejaVu Sans"/>
              </a:rPr>
              <a:t>	Родителям предлагается «играть на кухне», вовремя прогулки, одевания, умывания, уборки комнаты. Например, по дороге из детского сада (в детский сад) рекомендуем провести игры  «Кто больше придумает слов о солнышке» (о погоде, о дереве), «Кто больше заметит предметов?» (живых, неживых, с заданным звуком), «Кто летает?», «Что летает?», «Какие листья на деревьях?, «С какого дерева упал лист?», «Что делают ветер, дождь, снег?» и т.д.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72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43760" y="4000504"/>
            <a:ext cx="3000240" cy="2857136"/>
          </a:xfrm>
          <a:prstGeom prst="rect">
            <a:avLst/>
          </a:prstGeom>
        </p:spPr>
      </p:pic>
      <p:pic>
        <p:nvPicPr>
          <p:cNvPr id="173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15040" y="0"/>
            <a:ext cx="2533320" cy="2609640"/>
          </a:xfrm>
          <a:prstGeom prst="rect">
            <a:avLst/>
          </a:prstGeom>
        </p:spPr>
      </p:pic>
      <p:pic>
        <p:nvPicPr>
          <p:cNvPr id="174" name="Picture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357166"/>
            <a:ext cx="7571880" cy="442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200" cy="6856200"/>
          </a:xfrm>
          <a:prstGeom prst="rect">
            <a:avLst/>
          </a:prstGeom>
        </p:spPr>
      </p:pic>
      <p:sp>
        <p:nvSpPr>
          <p:cNvPr id="176" name="CustomShape 1"/>
          <p:cNvSpPr/>
          <p:nvPr/>
        </p:nvSpPr>
        <p:spPr>
          <a:xfrm>
            <a:off x="214282" y="214290"/>
            <a:ext cx="8715240" cy="57862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lang="ru-RU" sz="2300" b="1" dirty="0">
                <a:solidFill>
                  <a:srgbClr val="7030A0"/>
                </a:solidFill>
                <a:latin typeface="Times New Roman"/>
                <a:ea typeface="DejaVu Sans"/>
              </a:rPr>
              <a:t>На кухне можно проводить игры на развитие умения ребенка: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300" dirty="0">
                <a:solidFill>
                  <a:srgbClr val="000000"/>
                </a:solidFill>
                <a:latin typeface="Times New Roman"/>
                <a:ea typeface="DejaVu Sans"/>
              </a:rPr>
              <a:t>- образовывать слова с уменьшительно-ласкательными суффиксами «Назови ласково»;                                                                                       - образовывать формы единственного и множественного числа «Один- много»;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ru-RU" sz="2300" dirty="0">
                <a:solidFill>
                  <a:srgbClr val="000000"/>
                </a:solidFill>
                <a:latin typeface="Times New Roman"/>
                <a:ea typeface="DejaVu Sans"/>
              </a:rPr>
              <a:t>- согласовывать существительные с числительными «Сосчитай и назови»;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ru-RU" sz="2300" dirty="0">
                <a:solidFill>
                  <a:srgbClr val="000000"/>
                </a:solidFill>
                <a:latin typeface="Times New Roman"/>
                <a:ea typeface="DejaVu Sans"/>
              </a:rPr>
              <a:t>- согласовывать прилагательные с существительными в роде «Назови цвет»;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ru-RU" sz="2300" dirty="0">
                <a:solidFill>
                  <a:srgbClr val="000000"/>
                </a:solidFill>
                <a:latin typeface="Times New Roman"/>
                <a:ea typeface="Times New Roman"/>
              </a:rPr>
              <a:t>- использовать имена существительные в родительном падеже: игра с мячом «Есть - нет»;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ru-RU" sz="2300" dirty="0">
                <a:solidFill>
                  <a:srgbClr val="000000"/>
                </a:solidFill>
                <a:latin typeface="Times New Roman"/>
                <a:ea typeface="Times New Roman"/>
              </a:rPr>
              <a:t>- употреблять существительные в творительном падеже «Угощаю»; 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ru-RU" sz="2300" dirty="0">
                <a:solidFill>
                  <a:srgbClr val="000000"/>
                </a:solidFill>
                <a:latin typeface="Times New Roman"/>
                <a:ea typeface="Times New Roman"/>
              </a:rPr>
              <a:t>- образовывать относительные прилагательные «Какой салат?».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77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6680" y="5357880"/>
            <a:ext cx="2356920" cy="1499760"/>
          </a:xfrm>
          <a:prstGeom prst="rect">
            <a:avLst/>
          </a:prstGeom>
        </p:spPr>
      </p:pic>
      <p:pic>
        <p:nvPicPr>
          <p:cNvPr id="178" name="Рисунок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240" y="5429160"/>
            <a:ext cx="2214360" cy="1428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130</Words>
  <Application>Microsoft Office PowerPoint</Application>
  <PresentationFormat>Экран (4:3)</PresentationFormat>
  <Paragraphs>69</Paragraphs>
  <Slides>27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Calibri</vt:lpstr>
      <vt:lpstr>DejaVu Sans</vt:lpstr>
      <vt:lpstr>StarSymbol</vt:lpstr>
      <vt:lpstr>Times New Roman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Елизавета Ахрамеева</dc:creator>
  <cp:lastModifiedBy>Елизавета Ахрамеева</cp:lastModifiedBy>
  <cp:revision>5</cp:revision>
  <dcterms:modified xsi:type="dcterms:W3CDTF">2023-08-29T06:53:33Z</dcterms:modified>
</cp:coreProperties>
</file>